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
  </p:notesMasterIdLst>
  <p:handoutMasterIdLst>
    <p:handoutMasterId r:id="rId17"/>
  </p:handoutMasterIdLst>
  <p:sldIdLst>
    <p:sldId id="256" r:id="rId2"/>
    <p:sldId id="257" r:id="rId3"/>
    <p:sldId id="259" r:id="rId4"/>
    <p:sldId id="271" r:id="rId5"/>
    <p:sldId id="264" r:id="rId6"/>
    <p:sldId id="265" r:id="rId7"/>
    <p:sldId id="263" r:id="rId8"/>
    <p:sldId id="266" r:id="rId9"/>
    <p:sldId id="267" r:id="rId10"/>
    <p:sldId id="268" r:id="rId11"/>
    <p:sldId id="269" r:id="rId12"/>
    <p:sldId id="270" r:id="rId13"/>
    <p:sldId id="261" r:id="rId14"/>
    <p:sldId id="262" r:id="rId15"/>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800"/>
    <a:srgbClr val="FF1527"/>
    <a:srgbClr val="FFFF66"/>
    <a:srgbClr val="F45F00"/>
    <a:srgbClr val="FF9900"/>
    <a:srgbClr val="FE8100"/>
    <a:srgbClr val="CC6600"/>
    <a:srgbClr val="FFCCFF"/>
    <a:srgbClr val="CCEC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8" autoAdjust="0"/>
    <p:restoredTop sz="97313" autoAdjust="0"/>
  </p:normalViewPr>
  <p:slideViewPr>
    <p:cSldViewPr>
      <p:cViewPr varScale="1">
        <p:scale>
          <a:sx n="129" d="100"/>
          <a:sy n="129" d="100"/>
        </p:scale>
        <p:origin x="968" y="88"/>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2020/9/24</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dirty="0">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2020/9/24</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2020/9/24</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2020/9/24</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2020/9/24</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2020/9/24</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2020/9/24</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2020/9/24</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2020/9/24</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2020/9/24</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2020/9/24</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2020/9/24</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2020/9/24</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en-US" altLang="ja-JP" sz="1600" b="1" dirty="0">
                <a:solidFill>
                  <a:schemeClr val="bg1"/>
                </a:solidFill>
                <a:latin typeface="Arial" panose="020B0604020202020204" pitchFamily="34" charset="0"/>
                <a:ea typeface="ＭＳ Ｐゴシック" panose="020B0600070205080204" pitchFamily="50" charset="-128"/>
              </a:rPr>
              <a:t>GSC Presentation</a:t>
            </a:r>
            <a:endParaRPr lang="ja-JP" altLang="en-US" sz="1600" b="1" dirty="0">
              <a:solidFill>
                <a:schemeClr val="bg1"/>
              </a:solidFill>
              <a:latin typeface="Arial" panose="020B0604020202020204" pitchFamily="34" charset="0"/>
              <a:ea typeface="ＭＳ Ｐゴシック" panose="020B0600070205080204" pitchFamily="50" charset="-128"/>
            </a:endParaRP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dirty="0" err="1">
                <a:solidFill>
                  <a:schemeClr val="bg1"/>
                </a:solidFill>
                <a:latin typeface="Arial" panose="020B0604020202020204" pitchFamily="34" charset="0"/>
                <a:ea typeface="ＭＳ Ｐゴシック" panose="020B0600070205080204" pitchFamily="50" charset="-128"/>
              </a:rPr>
              <a:t>Hiroto</a:t>
            </a:r>
            <a:r>
              <a:rPr lang="en-US" altLang="ja-JP" sz="1600" b="1" dirty="0">
                <a:solidFill>
                  <a:schemeClr val="bg1"/>
                </a:solidFill>
                <a:latin typeface="Arial" panose="020B0604020202020204" pitchFamily="34" charset="0"/>
                <a:ea typeface="ＭＳ Ｐゴシック" panose="020B0600070205080204" pitchFamily="50" charset="-128"/>
              </a:rPr>
              <a:t> Nakada</a:t>
            </a:r>
            <a:endParaRPr lang="ja-JP" altLang="en-US" sz="1600" b="1" dirty="0">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5.tiff"/><Relationship Id="rId7" Type="http://schemas.openxmlformats.org/officeDocument/2006/relationships/image" Target="../media/image18.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9.tiff"/><Relationship Id="rId4" Type="http://schemas.openxmlformats.org/officeDocument/2006/relationships/image" Target="../media/image16.tiff"/><Relationship Id="rId9"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ldNum" sz="quarter" idx="11"/>
          </p:nvPr>
        </p:nvSpPr>
        <p:spPr/>
        <p:txBody>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fld id="{48617A4E-1AA9-4E87-932F-921102FDA1B9}" type="slidenum">
              <a:rPr lang="en-US" altLang="ja-JP" sz="1400">
                <a:latin typeface="ＭＳ Ｐゴシック" panose="020B0600070205080204" pitchFamily="50" charset="-128"/>
                <a:ea typeface="ＭＳ Ｐゴシック" panose="020B0600070205080204" pitchFamily="50" charset="-128"/>
              </a:rPr>
              <a:pPr eaLnBrk="1" hangingPunct="1"/>
              <a:t>1</a:t>
            </a:fld>
            <a:endParaRPr lang="en-US" altLang="ja-JP" sz="1400" dirty="0">
              <a:latin typeface="ＭＳ Ｐゴシック" panose="020B0600070205080204" pitchFamily="50" charset="-128"/>
              <a:ea typeface="ＭＳ Ｐゴシック" panose="020B0600070205080204" pitchFamily="50" charset="-128"/>
            </a:endParaRPr>
          </a:p>
        </p:txBody>
      </p:sp>
      <p:sp>
        <p:nvSpPr>
          <p:cNvPr id="3075" name="Rectangle 2"/>
          <p:cNvSpPr>
            <a:spLocks noGrp="1" noChangeArrowheads="1"/>
          </p:cNvSpPr>
          <p:nvPr>
            <p:ph type="ctrTitle" idx="4294967295"/>
          </p:nvPr>
        </p:nvSpPr>
        <p:spPr>
          <a:xfrm>
            <a:off x="228600" y="1828800"/>
            <a:ext cx="8763000" cy="1143000"/>
          </a:xfrm>
        </p:spPr>
        <p:txBody>
          <a:bodyPr/>
          <a:lstStyle/>
          <a:p>
            <a:pPr algn="ctr"/>
            <a:r>
              <a:rPr lang="en-US" altLang="ja-JP" sz="2800" b="0" dirty="0"/>
              <a:t>Development of Shelter Navigation with Considering Three Cs in the corona age</a:t>
            </a:r>
            <a:endParaRPr lang="en-US" altLang="ja-JP" sz="1800" dirty="0"/>
          </a:p>
        </p:txBody>
      </p:sp>
      <p:sp>
        <p:nvSpPr>
          <p:cNvPr id="3076" name="Rectangle 3"/>
          <p:cNvSpPr>
            <a:spLocks noGrp="1" noChangeArrowheads="1"/>
          </p:cNvSpPr>
          <p:nvPr>
            <p:ph type="subTitle" idx="4294967295"/>
          </p:nvPr>
        </p:nvSpPr>
        <p:spPr>
          <a:xfrm>
            <a:off x="228600" y="3352800"/>
            <a:ext cx="8655756" cy="609600"/>
          </a:xfrm>
        </p:spPr>
        <p:txBody>
          <a:bodyPr/>
          <a:lstStyle/>
          <a:p>
            <a:pPr marL="0" indent="0" algn="ctr" eaLnBrk="1" hangingPunct="1">
              <a:buFont typeface="Wingdings" panose="05000000000000000000" pitchFamily="2" charset="2"/>
              <a:buNone/>
            </a:pPr>
            <a:r>
              <a:rPr lang="en-US" altLang="ja-JP" b="1" dirty="0" err="1"/>
              <a:t>Hiroto</a:t>
            </a:r>
            <a:r>
              <a:rPr lang="en-US" altLang="ja-JP" b="1" dirty="0"/>
              <a:t> Nakada</a:t>
            </a:r>
            <a:endParaRPr lang="ja-JP" altLang="en-US" dirty="0"/>
          </a:p>
          <a:p>
            <a:pPr marL="0" indent="0" algn="ctr" eaLnBrk="1" hangingPunct="1">
              <a:buNone/>
            </a:pPr>
            <a:endParaRPr lang="en-US" altLang="ja-JP" dirty="0"/>
          </a:p>
          <a:p>
            <a:pPr marL="0" indent="0" algn="ctr" eaLnBrk="1" hangingPunct="1">
              <a:buNone/>
            </a:pPr>
            <a:r>
              <a:rPr lang="en-US" altLang="ja-JP" dirty="0"/>
              <a:t>(Conference)</a:t>
            </a:r>
            <a:endParaRPr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kumimoji="1" lang="ja-JP" altLang="en-US"/>
              <a:t>避難所での密の回避のためのアプリケーション</a:t>
            </a:r>
            <a:endParaRPr kumimoji="1" lang="en-US" altLang="ja-JP" dirty="0"/>
          </a:p>
          <a:p>
            <a:r>
              <a:rPr lang="ja-JP" altLang="en-US"/>
              <a:t>チェックイン機能の実装で効率化</a:t>
            </a:r>
            <a:endParaRPr lang="en-US" altLang="ja-JP" dirty="0"/>
          </a:p>
          <a:p>
            <a:r>
              <a:rPr kumimoji="1" lang="ja-JP" altLang="en-US"/>
              <a:t>私的な避難所の管理が可能</a:t>
            </a:r>
            <a:endParaRPr kumimoji="1" lang="en-US" altLang="ja-JP" dirty="0"/>
          </a:p>
          <a:p>
            <a:r>
              <a:rPr lang="ja-JP" altLang="en-US"/>
              <a:t>アプリケーションを人々に認知してもらうための行動が必要</a:t>
            </a:r>
            <a:endParaRPr kumimoji="1" lang="ja-JP" altLang="en-US"/>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10</a:t>
            </a:fld>
            <a:endParaRPr lang="en-US" altLang="ja-JP"/>
          </a:p>
        </p:txBody>
      </p:sp>
    </p:spTree>
    <p:extLst>
      <p:ext uri="{BB962C8B-B14F-4D97-AF65-F5344CB8AC3E}">
        <p14:creationId xmlns:p14="http://schemas.microsoft.com/office/powerpoint/2010/main" val="107444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76B5C-B8CC-B649-BE33-F8574A0A077D}"/>
              </a:ext>
            </a:extLst>
          </p:cNvPr>
          <p:cNvSpPr>
            <a:spLocks noGrp="1"/>
          </p:cNvSpPr>
          <p:nvPr>
            <p:ph type="title"/>
          </p:nvPr>
        </p:nvSpPr>
        <p:spPr/>
        <p:txBody>
          <a:bodyPr/>
          <a:lstStyle/>
          <a:p>
            <a:r>
              <a:rPr lang="ja-JP" altLang="en-US"/>
              <a:t>謝辞</a:t>
            </a:r>
            <a:endParaRPr kumimoji="1" lang="ja-JP" altLang="en-US"/>
          </a:p>
        </p:txBody>
      </p:sp>
      <p:sp>
        <p:nvSpPr>
          <p:cNvPr id="3" name="コンテンツ プレースホルダー 2">
            <a:extLst>
              <a:ext uri="{FF2B5EF4-FFF2-40B4-BE49-F238E27FC236}">
                <a16:creationId xmlns:a16="http://schemas.microsoft.com/office/drawing/2014/main" id="{E14CE734-B52F-744F-9C13-7F1230A5CD08}"/>
              </a:ext>
            </a:extLst>
          </p:cNvPr>
          <p:cNvSpPr>
            <a:spLocks noGrp="1"/>
          </p:cNvSpPr>
          <p:nvPr>
            <p:ph idx="1"/>
          </p:nvPr>
        </p:nvSpPr>
        <p:spPr>
          <a:xfrm>
            <a:off x="399209" y="2276872"/>
            <a:ext cx="8382000" cy="5334000"/>
          </a:xfrm>
        </p:spPr>
        <p:txBody>
          <a:bodyPr/>
          <a:lstStyle/>
          <a:p>
            <a:r>
              <a:rPr lang="ja-JP" altLang="en-US" b="1"/>
              <a:t>神戸大学大学院システム情報学研究科　　</a:t>
            </a:r>
            <a:endParaRPr lang="en-US" altLang="ja-JP" b="1" dirty="0"/>
          </a:p>
          <a:p>
            <a:pPr lvl="1"/>
            <a:r>
              <a:rPr lang="ja-JP" altLang="en-US" b="1"/>
              <a:t>中村 匡秀　先生</a:t>
            </a:r>
            <a:endParaRPr lang="en-US" altLang="ja-JP" b="1" dirty="0"/>
          </a:p>
          <a:p>
            <a:pPr lvl="1"/>
            <a:r>
              <a:rPr lang="ja-JP" altLang="en-US" b="1"/>
              <a:t>室谷 敏生　様</a:t>
            </a:r>
            <a:endParaRPr lang="en-US" altLang="ja-JP" b="1" dirty="0"/>
          </a:p>
          <a:p>
            <a:pPr marL="457200" lvl="1" indent="0">
              <a:buNone/>
            </a:pPr>
            <a:endParaRPr lang="en" altLang="ja-JP" b="1" dirty="0"/>
          </a:p>
          <a:p>
            <a:r>
              <a:rPr lang="en" altLang="ja-JP" b="1" dirty="0"/>
              <a:t>JST</a:t>
            </a:r>
            <a:r>
              <a:rPr lang="ja-JP" altLang="en-US" b="1"/>
              <a:t>グローバルサイエンスキャンパス </a:t>
            </a:r>
            <a:r>
              <a:rPr lang="en" altLang="ja-JP" b="1" dirty="0"/>
              <a:t>ROOT</a:t>
            </a:r>
            <a:r>
              <a:rPr lang="ja-JP" altLang="en-US" b="1"/>
              <a:t>プログラム</a:t>
            </a:r>
            <a:endParaRPr kumimoji="1" lang="ja-JP" altLang="en-US"/>
          </a:p>
        </p:txBody>
      </p:sp>
      <p:sp>
        <p:nvSpPr>
          <p:cNvPr id="4" name="スライド番号プレースホルダー 3">
            <a:extLst>
              <a:ext uri="{FF2B5EF4-FFF2-40B4-BE49-F238E27FC236}">
                <a16:creationId xmlns:a16="http://schemas.microsoft.com/office/drawing/2014/main" id="{8C8E4433-B791-6143-BB3F-F2536682D960}"/>
              </a:ext>
            </a:extLst>
          </p:cNvPr>
          <p:cNvSpPr>
            <a:spLocks noGrp="1"/>
          </p:cNvSpPr>
          <p:nvPr>
            <p:ph type="sldNum" sz="quarter" idx="11"/>
          </p:nvPr>
        </p:nvSpPr>
        <p:spPr/>
        <p:txBody>
          <a:bodyPr/>
          <a:lstStyle/>
          <a:p>
            <a:fld id="{540B1702-1328-441D-B737-C2B94A2E6AF5}" type="slidenum">
              <a:rPr lang="en-US" altLang="ja-JP" smtClean="0"/>
              <a:pPr/>
              <a:t>11</a:t>
            </a:fld>
            <a:endParaRPr lang="en-US" altLang="ja-JP"/>
          </a:p>
        </p:txBody>
      </p:sp>
    </p:spTree>
    <p:extLst>
      <p:ext uri="{BB962C8B-B14F-4D97-AF65-F5344CB8AC3E}">
        <p14:creationId xmlns:p14="http://schemas.microsoft.com/office/powerpoint/2010/main" val="37757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E249E-1B60-794B-B4D9-7125E025814E}"/>
              </a:ext>
            </a:extLst>
          </p:cNvPr>
          <p:cNvSpPr>
            <a:spLocks noGrp="1"/>
          </p:cNvSpPr>
          <p:nvPr>
            <p:ph type="title"/>
          </p:nvPr>
        </p:nvSpPr>
        <p:spPr/>
        <p:txBody>
          <a:bodyPr/>
          <a:lstStyle/>
          <a:p>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56B2547B-A497-CD4B-AE0B-17CBEEF8E1F7}"/>
              </a:ext>
            </a:extLst>
          </p:cNvPr>
          <p:cNvSpPr>
            <a:spLocks noGrp="1"/>
          </p:cNvSpPr>
          <p:nvPr>
            <p:ph idx="1"/>
          </p:nvPr>
        </p:nvSpPr>
        <p:spPr>
          <a:xfrm>
            <a:off x="1187624" y="2924944"/>
            <a:ext cx="8382000" cy="5334000"/>
          </a:xfrm>
        </p:spPr>
        <p:txBody>
          <a:bodyPr/>
          <a:lstStyle/>
          <a:p>
            <a:pPr marL="0" indent="0">
              <a:buNone/>
            </a:pPr>
            <a:r>
              <a:rPr kumimoji="1" lang="en-US" altLang="ja-JP" sz="4800" dirty="0"/>
              <a:t>Thank you for listening !</a:t>
            </a:r>
            <a:endParaRPr kumimoji="1" lang="ja-JP" altLang="en-US" sz="4800"/>
          </a:p>
        </p:txBody>
      </p:sp>
      <p:sp>
        <p:nvSpPr>
          <p:cNvPr id="4" name="スライド番号プレースホルダー 3">
            <a:extLst>
              <a:ext uri="{FF2B5EF4-FFF2-40B4-BE49-F238E27FC236}">
                <a16:creationId xmlns:a16="http://schemas.microsoft.com/office/drawing/2014/main" id="{AB92BEE2-B339-A94B-A737-CD93A3B740F0}"/>
              </a:ext>
            </a:extLst>
          </p:cNvPr>
          <p:cNvSpPr>
            <a:spLocks noGrp="1"/>
          </p:cNvSpPr>
          <p:nvPr>
            <p:ph type="sldNum" sz="quarter" idx="11"/>
          </p:nvPr>
        </p:nvSpPr>
        <p:spPr/>
        <p:txBody>
          <a:bodyPr/>
          <a:lstStyle/>
          <a:p>
            <a:fld id="{540B1702-1328-441D-B737-C2B94A2E6AF5}" type="slidenum">
              <a:rPr lang="en-US" altLang="ja-JP" smtClean="0"/>
              <a:pPr/>
              <a:t>12</a:t>
            </a:fld>
            <a:endParaRPr lang="en-US" altLang="ja-JP"/>
          </a:p>
        </p:txBody>
      </p:sp>
    </p:spTree>
    <p:extLst>
      <p:ext uri="{BB962C8B-B14F-4D97-AF65-F5344CB8AC3E}">
        <p14:creationId xmlns:p14="http://schemas.microsoft.com/office/powerpoint/2010/main" val="4138976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E774C-ABC9-134B-86E2-A19F6237615E}"/>
              </a:ext>
            </a:extLst>
          </p:cNvPr>
          <p:cNvSpPr>
            <a:spLocks noGrp="1"/>
          </p:cNvSpPr>
          <p:nvPr>
            <p:ph type="title"/>
          </p:nvPr>
        </p:nvSpPr>
        <p:spPr/>
        <p:txBody>
          <a:bodyPr/>
          <a:lstStyle/>
          <a:p>
            <a:r>
              <a:rPr kumimoji="1" lang="en-US" altLang="ja-JP" dirty="0"/>
              <a:t>5.</a:t>
            </a:r>
            <a:r>
              <a:rPr kumimoji="1" lang="ja-JP" altLang="en-US"/>
              <a:t>アプローチ</a:t>
            </a:r>
          </a:p>
        </p:txBody>
      </p:sp>
      <p:sp>
        <p:nvSpPr>
          <p:cNvPr id="3" name="コンテンツ プレースホルダー 2">
            <a:extLst>
              <a:ext uri="{FF2B5EF4-FFF2-40B4-BE49-F238E27FC236}">
                <a16:creationId xmlns:a16="http://schemas.microsoft.com/office/drawing/2014/main" id="{FD94B0D2-D054-3D4D-A890-FAD15186778F}"/>
              </a:ext>
            </a:extLst>
          </p:cNvPr>
          <p:cNvSpPr>
            <a:spLocks noGrp="1"/>
          </p:cNvSpPr>
          <p:nvPr>
            <p:ph idx="1"/>
          </p:nvPr>
        </p:nvSpPr>
        <p:spPr/>
        <p:txBody>
          <a:bodyPr/>
          <a:lstStyle/>
          <a:p>
            <a:r>
              <a:rPr kumimoji="1" lang="en-US" altLang="ja-JP" dirty="0"/>
              <a:t>『Shelter Navi』</a:t>
            </a:r>
            <a:r>
              <a:rPr kumimoji="1" lang="ja-JP" altLang="en-US"/>
              <a:t>を開発する</a:t>
            </a:r>
            <a:endParaRPr kumimoji="1" lang="en-US" altLang="ja-JP" dirty="0"/>
          </a:p>
          <a:p>
            <a:pPr lvl="1"/>
            <a:r>
              <a:rPr kumimoji="1" lang="ja-JP" altLang="en-US"/>
              <a:t>自宅周辺の避難所を地図上に表示するとともに、避難所の混雑状況をリアルタイムで確認できるアプリケーション</a:t>
            </a:r>
            <a:endParaRPr kumimoji="1" lang="en-US" altLang="ja-JP" dirty="0"/>
          </a:p>
        </p:txBody>
      </p:sp>
      <p:sp>
        <p:nvSpPr>
          <p:cNvPr id="4" name="スライド番号プレースホルダー 3">
            <a:extLst>
              <a:ext uri="{FF2B5EF4-FFF2-40B4-BE49-F238E27FC236}">
                <a16:creationId xmlns:a16="http://schemas.microsoft.com/office/drawing/2014/main" id="{638279C0-4279-D344-9DB1-2572C085BE35}"/>
              </a:ext>
            </a:extLst>
          </p:cNvPr>
          <p:cNvSpPr>
            <a:spLocks noGrp="1"/>
          </p:cNvSpPr>
          <p:nvPr>
            <p:ph type="sldNum" sz="quarter" idx="11"/>
          </p:nvPr>
        </p:nvSpPr>
        <p:spPr/>
        <p:txBody>
          <a:bodyPr/>
          <a:lstStyle/>
          <a:p>
            <a:fld id="{540B1702-1328-441D-B737-C2B94A2E6AF5}" type="slidenum">
              <a:rPr lang="en-US" altLang="ja-JP" smtClean="0"/>
              <a:pPr/>
              <a:t>13</a:t>
            </a:fld>
            <a:endParaRPr lang="en-US" altLang="ja-JP"/>
          </a:p>
        </p:txBody>
      </p:sp>
      <p:pic>
        <p:nvPicPr>
          <p:cNvPr id="7" name="図 6">
            <a:extLst>
              <a:ext uri="{FF2B5EF4-FFF2-40B4-BE49-F238E27FC236}">
                <a16:creationId xmlns:a16="http://schemas.microsoft.com/office/drawing/2014/main" id="{6F42A635-A5B0-8E44-9D3E-56AFE2906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9" y="2298146"/>
            <a:ext cx="2088232" cy="2170662"/>
          </a:xfrm>
          <a:prstGeom prst="rect">
            <a:avLst/>
          </a:prstGeom>
        </p:spPr>
      </p:pic>
    </p:spTree>
    <p:extLst>
      <p:ext uri="{BB962C8B-B14F-4D97-AF65-F5344CB8AC3E}">
        <p14:creationId xmlns:p14="http://schemas.microsoft.com/office/powerpoint/2010/main" val="163173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8CF82-564D-5F44-96D1-67EC47FEBD31}"/>
              </a:ext>
            </a:extLst>
          </p:cNvPr>
          <p:cNvSpPr>
            <a:spLocks noGrp="1"/>
          </p:cNvSpPr>
          <p:nvPr>
            <p:ph type="title"/>
          </p:nvPr>
        </p:nvSpPr>
        <p:spPr/>
        <p:txBody>
          <a:bodyPr/>
          <a:lstStyle/>
          <a:p>
            <a:r>
              <a:rPr kumimoji="1" lang="en-US" altLang="ja-JP" dirty="0"/>
              <a:t>6.</a:t>
            </a:r>
            <a:r>
              <a:rPr kumimoji="1" lang="ja-JP" altLang="en-US"/>
              <a:t>提案手法</a:t>
            </a:r>
          </a:p>
        </p:txBody>
      </p:sp>
      <p:sp>
        <p:nvSpPr>
          <p:cNvPr id="3" name="コンテンツ プレースホルダー 2">
            <a:extLst>
              <a:ext uri="{FF2B5EF4-FFF2-40B4-BE49-F238E27FC236}">
                <a16:creationId xmlns:a16="http://schemas.microsoft.com/office/drawing/2014/main" id="{AC7757A2-74E9-3540-ABBE-E055A62B456D}"/>
              </a:ext>
            </a:extLst>
          </p:cNvPr>
          <p:cNvSpPr>
            <a:spLocks noGrp="1"/>
          </p:cNvSpPr>
          <p:nvPr>
            <p:ph idx="1"/>
          </p:nvPr>
        </p:nvSpPr>
        <p:spPr/>
        <p:txBody>
          <a:bodyPr/>
          <a:lstStyle/>
          <a:p>
            <a:r>
              <a:rPr kumimoji="1" lang="ja-JP" altLang="en-US"/>
              <a:t>機能</a:t>
            </a:r>
            <a:endParaRPr kumimoji="1" lang="en-US" altLang="ja-JP" dirty="0"/>
          </a:p>
          <a:p>
            <a:pPr lvl="1"/>
            <a:r>
              <a:rPr lang="ja-JP" altLang="en-US"/>
              <a:t>避難所の混雑状況の確認</a:t>
            </a:r>
            <a:endParaRPr lang="en-US" altLang="ja-JP" dirty="0"/>
          </a:p>
          <a:p>
            <a:pPr lvl="2"/>
            <a:r>
              <a:rPr lang="ja-JP" altLang="en-US"/>
              <a:t>リアルタイムの情報を確認可能</a:t>
            </a:r>
            <a:endParaRPr lang="en-US" altLang="ja-JP" dirty="0"/>
          </a:p>
          <a:p>
            <a:pPr lvl="2"/>
            <a:r>
              <a:rPr lang="ja-JP" altLang="en-US"/>
              <a:t>地図上に表示</a:t>
            </a:r>
            <a:endParaRPr lang="en-US" altLang="ja-JP" dirty="0"/>
          </a:p>
          <a:p>
            <a:pPr lvl="1"/>
            <a:r>
              <a:rPr lang="ja-JP" altLang="en-US"/>
              <a:t>チェックイン・チェックアウト機能</a:t>
            </a:r>
            <a:endParaRPr lang="en-US" altLang="ja-JP" dirty="0"/>
          </a:p>
          <a:p>
            <a:pPr lvl="2"/>
            <a:r>
              <a:rPr lang="ja-JP" altLang="en-US"/>
              <a:t>住民がどこに避難したかが確認可能</a:t>
            </a:r>
            <a:endParaRPr lang="en-US" altLang="ja-JP" dirty="0"/>
          </a:p>
          <a:p>
            <a:pPr lvl="2"/>
            <a:r>
              <a:rPr lang="ja-JP" altLang="en-US"/>
              <a:t>これにより避難所の収容率を計算（職員の入力作業不要）</a:t>
            </a:r>
            <a:endParaRPr lang="en-US" altLang="ja-JP" dirty="0"/>
          </a:p>
          <a:p>
            <a:pPr lvl="1"/>
            <a:r>
              <a:rPr kumimoji="1" lang="ja-JP" altLang="en-US"/>
              <a:t>私的な避難所（</a:t>
            </a:r>
            <a:r>
              <a:rPr lang="en-US" altLang="ja-JP" dirty="0"/>
              <a:t>Private Shelter)</a:t>
            </a:r>
            <a:r>
              <a:rPr kumimoji="1" lang="ja-JP" altLang="en-US"/>
              <a:t>の登録</a:t>
            </a:r>
            <a:endParaRPr kumimoji="1" lang="en-US" altLang="ja-JP" dirty="0"/>
          </a:p>
          <a:p>
            <a:pPr lvl="2"/>
            <a:r>
              <a:rPr lang="ja-JP" altLang="en-US"/>
              <a:t>新たな避難様式に対応</a:t>
            </a:r>
            <a:endParaRPr lang="en-US" altLang="ja-JP" dirty="0"/>
          </a:p>
        </p:txBody>
      </p:sp>
      <p:sp>
        <p:nvSpPr>
          <p:cNvPr id="4" name="スライド番号プレースホルダー 3">
            <a:extLst>
              <a:ext uri="{FF2B5EF4-FFF2-40B4-BE49-F238E27FC236}">
                <a16:creationId xmlns:a16="http://schemas.microsoft.com/office/drawing/2014/main" id="{ECA7A22E-6FC5-7942-BB2A-DA3E2E27AB6F}"/>
              </a:ext>
            </a:extLst>
          </p:cNvPr>
          <p:cNvSpPr>
            <a:spLocks noGrp="1"/>
          </p:cNvSpPr>
          <p:nvPr>
            <p:ph type="sldNum" sz="quarter" idx="11"/>
          </p:nvPr>
        </p:nvSpPr>
        <p:spPr/>
        <p:txBody>
          <a:bodyPr/>
          <a:lstStyle/>
          <a:p>
            <a:fld id="{540B1702-1328-441D-B737-C2B94A2E6AF5}" type="slidenum">
              <a:rPr lang="en-US" altLang="ja-JP" smtClean="0"/>
              <a:pPr/>
              <a:t>14</a:t>
            </a:fld>
            <a:endParaRPr lang="en-US" altLang="ja-JP"/>
          </a:p>
        </p:txBody>
      </p:sp>
    </p:spTree>
    <p:extLst>
      <p:ext uri="{BB962C8B-B14F-4D97-AF65-F5344CB8AC3E}">
        <p14:creationId xmlns:p14="http://schemas.microsoft.com/office/powerpoint/2010/main" val="328335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0" y="457200"/>
            <a:ext cx="7848600" cy="739552"/>
          </a:xfrm>
        </p:spPr>
        <p:txBody>
          <a:bodyPr/>
          <a:lstStyle/>
          <a:p>
            <a:r>
              <a:rPr kumimoji="1" lang="en-US" altLang="ja-JP" dirty="0"/>
              <a:t>Disaster Evacuation in Japan</a:t>
            </a:r>
            <a:endParaRPr kumimoji="1" lang="ja-JP" altLang="en-US"/>
          </a:p>
        </p:txBody>
      </p:sp>
      <p:sp>
        <p:nvSpPr>
          <p:cNvPr id="3" name="コンテンツ プレースホルダー 2"/>
          <p:cNvSpPr>
            <a:spLocks noGrp="1"/>
          </p:cNvSpPr>
          <p:nvPr>
            <p:ph idx="1"/>
          </p:nvPr>
        </p:nvSpPr>
        <p:spPr/>
        <p:txBody>
          <a:bodyPr/>
          <a:lstStyle/>
          <a:p>
            <a:r>
              <a:rPr kumimoji="1" lang="ja-JP" altLang="en-US"/>
              <a:t>コロナウイルスの流行により、社会の活動や人々の移動の縮小が求めるように</a:t>
            </a:r>
            <a:endParaRPr kumimoji="1" lang="en-US" altLang="ja-JP" dirty="0"/>
          </a:p>
          <a:p>
            <a:r>
              <a:rPr kumimoji="1" lang="ja-JP" altLang="en-US"/>
              <a:t>自然災害による避難の際、住民がどこに逃げるべきか・どこがコロナ罹患のリスクが少なく安全に避難できるかが不明</a:t>
            </a:r>
            <a:endParaRPr kumimoji="1" lang="en-US" altLang="ja-JP" dirty="0"/>
          </a:p>
          <a:p>
            <a:r>
              <a:rPr lang="ja-JP" altLang="en-US"/>
              <a:t>上記の理由よる、自治体への依存が起こり、自治体の大きな負担となる</a:t>
            </a:r>
            <a:endParaRPr lang="en-US" altLang="ja-JP" dirty="0"/>
          </a:p>
          <a:p>
            <a:endParaRPr lang="en-US" altLang="ja-JP" dirty="0"/>
          </a:p>
          <a:p>
            <a:endParaRPr kumimoji="1" lang="en-US" altLang="ja-JP" dirty="0"/>
          </a:p>
          <a:p>
            <a:r>
              <a:rPr lang="ja-JP" altLang="en-US"/>
              <a:t>住民自ら、コロナ罹患リスクの高まる“三密”の回避のために、自主的に分散避難することが必要</a:t>
            </a:r>
            <a:endParaRPr lang="en-US" altLang="ja-JP" dirty="0"/>
          </a:p>
          <a:p>
            <a:r>
              <a:rPr lang="ja-JP" altLang="en-US"/>
              <a:t>避難所での混雑や人数調節により受け入れ拒否される人が出ないようにしなければならない</a:t>
            </a:r>
          </a:p>
          <a:p>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a:t>
            </a:fld>
            <a:endParaRPr lang="en-US" altLang="ja-JP"/>
          </a:p>
        </p:txBody>
      </p:sp>
      <p:sp>
        <p:nvSpPr>
          <p:cNvPr id="5" name="タイトル 1">
            <a:extLst>
              <a:ext uri="{FF2B5EF4-FFF2-40B4-BE49-F238E27FC236}">
                <a16:creationId xmlns:a16="http://schemas.microsoft.com/office/drawing/2014/main" id="{523B6B75-42E8-D34B-9314-16D9699A6408}"/>
              </a:ext>
            </a:extLst>
          </p:cNvPr>
          <p:cNvSpPr txBox="1">
            <a:spLocks/>
          </p:cNvSpPr>
          <p:nvPr/>
        </p:nvSpPr>
        <p:spPr bwMode="auto">
          <a:xfrm>
            <a:off x="381000" y="37338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en-US" altLang="ja-JP" kern="0" dirty="0"/>
              <a:t>New Challenges by COVID-19 </a:t>
            </a:r>
            <a:endParaRPr lang="ja-JP" altLang="en-US" kern="0"/>
          </a:p>
        </p:txBody>
      </p:sp>
    </p:spTree>
    <p:extLst>
      <p:ext uri="{BB962C8B-B14F-4D97-AF65-F5344CB8AC3E}">
        <p14:creationId xmlns:p14="http://schemas.microsoft.com/office/powerpoint/2010/main" val="283671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A1051-CE86-CE47-84D5-0BCE2A98B675}"/>
              </a:ext>
            </a:extLst>
          </p:cNvPr>
          <p:cNvSpPr>
            <a:spLocks noGrp="1"/>
          </p:cNvSpPr>
          <p:nvPr>
            <p:ph type="title"/>
          </p:nvPr>
        </p:nvSpPr>
        <p:spPr/>
        <p:txBody>
          <a:bodyPr/>
          <a:lstStyle/>
          <a:p>
            <a:r>
              <a:rPr lang="en-US" altLang="ja-JP" dirty="0"/>
              <a:t>Actions by Local </a:t>
            </a:r>
            <a:r>
              <a:rPr lang="en-US" altLang="ja-JP" dirty="0" err="1"/>
              <a:t>Govenments</a:t>
            </a:r>
            <a:endParaRPr kumimoji="1" lang="ja-JP" altLang="en-US"/>
          </a:p>
        </p:txBody>
      </p:sp>
      <p:sp>
        <p:nvSpPr>
          <p:cNvPr id="3" name="コンテンツ プレースホルダー 2">
            <a:extLst>
              <a:ext uri="{FF2B5EF4-FFF2-40B4-BE49-F238E27FC236}">
                <a16:creationId xmlns:a16="http://schemas.microsoft.com/office/drawing/2014/main" id="{B57AEDBB-0A3D-1E48-B0BB-5908C44D336C}"/>
              </a:ext>
            </a:extLst>
          </p:cNvPr>
          <p:cNvSpPr>
            <a:spLocks noGrp="1"/>
          </p:cNvSpPr>
          <p:nvPr>
            <p:ph idx="1"/>
          </p:nvPr>
        </p:nvSpPr>
        <p:spPr/>
        <p:txBody>
          <a:bodyPr/>
          <a:lstStyle/>
          <a:p>
            <a:r>
              <a:rPr lang="ja-JP" altLang="en-US"/>
              <a:t>避難所設置ガイドライン</a:t>
            </a:r>
            <a:endParaRPr lang="en-US" altLang="ja-JP" dirty="0"/>
          </a:p>
          <a:p>
            <a:pPr lvl="1"/>
            <a:r>
              <a:rPr lang="ja-JP" altLang="en-US"/>
              <a:t>住民滞在スペースのレイアウト例</a:t>
            </a:r>
            <a:endParaRPr lang="en-US" altLang="ja-JP" dirty="0"/>
          </a:p>
          <a:p>
            <a:pPr lvl="1"/>
            <a:r>
              <a:rPr lang="ja-JP" altLang="en-US"/>
              <a:t>受け入れ時の検温及び用紙を用いた問診</a:t>
            </a:r>
            <a:endParaRPr lang="en-US" altLang="ja-JP" dirty="0"/>
          </a:p>
          <a:p>
            <a:r>
              <a:rPr lang="ja-JP" altLang="en-US"/>
              <a:t>避難所混雑状況配信アプリ</a:t>
            </a:r>
            <a:r>
              <a:rPr lang="en-US" altLang="ja-JP" dirty="0"/>
              <a:t>『VACAN』</a:t>
            </a:r>
          </a:p>
          <a:p>
            <a:pPr lvl="1"/>
            <a:r>
              <a:rPr lang="ja-JP" altLang="en-US"/>
              <a:t>宮崎県日南市によるアプリ</a:t>
            </a:r>
            <a:endParaRPr lang="en-US" altLang="ja-JP" dirty="0"/>
          </a:p>
          <a:p>
            <a:pPr lvl="1"/>
            <a:r>
              <a:rPr lang="ja-JP" altLang="en-US"/>
              <a:t>混雑状況は市の職員が避難所の状況を手入力</a:t>
            </a:r>
            <a:endParaRPr lang="en-US" altLang="ja-JP" dirty="0"/>
          </a:p>
          <a:p>
            <a:r>
              <a:rPr lang="ja-JP" altLang="en-US"/>
              <a:t>自治体の職員の負担が激増</a:t>
            </a:r>
            <a:endParaRPr lang="en-US" altLang="ja-JP" dirty="0"/>
          </a:p>
          <a:p>
            <a:pPr marL="57150" indent="0">
              <a:buNone/>
            </a:pPr>
            <a:r>
              <a:rPr lang="ja-JP" altLang="en-US"/>
              <a:t>　避難所が増えれば手が回らなくなる</a:t>
            </a:r>
            <a:endParaRPr lang="en-US" altLang="ja-JP" dirty="0"/>
          </a:p>
          <a:p>
            <a:pPr marL="57150" indent="0">
              <a:buNone/>
            </a:pPr>
            <a:endParaRPr lang="en-US" altLang="ja-JP" dirty="0"/>
          </a:p>
          <a:p>
            <a:pPr marL="57150" indent="0">
              <a:buNone/>
            </a:pPr>
            <a:endParaRPr lang="en-US" altLang="ja-JP" dirty="0"/>
          </a:p>
          <a:p>
            <a:pPr marL="400050"/>
            <a:r>
              <a:rPr lang="ja-JP" altLang="en-US"/>
              <a:t>自治体に全て依存することなく、住民自らが自助によって適切な避難所へ分散避難することができないか</a:t>
            </a:r>
            <a:endParaRPr lang="en-US" altLang="ja-JP" dirty="0"/>
          </a:p>
          <a:p>
            <a:pPr marL="57150" indent="0">
              <a:buNone/>
            </a:pPr>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2E57D3A0-B398-3246-9135-EC71022A9723}"/>
              </a:ext>
            </a:extLst>
          </p:cNvPr>
          <p:cNvSpPr>
            <a:spLocks noGrp="1"/>
          </p:cNvSpPr>
          <p:nvPr>
            <p:ph type="sldNum" sz="quarter" idx="11"/>
          </p:nvPr>
        </p:nvSpPr>
        <p:spPr/>
        <p:txBody>
          <a:bodyPr/>
          <a:lstStyle/>
          <a:p>
            <a:fld id="{540B1702-1328-441D-B737-C2B94A2E6AF5}" type="slidenum">
              <a:rPr lang="en-US" altLang="ja-JP" smtClean="0"/>
              <a:pPr/>
              <a:t>3</a:t>
            </a:fld>
            <a:endParaRPr lang="en-US" altLang="ja-JP"/>
          </a:p>
        </p:txBody>
      </p:sp>
      <p:sp>
        <p:nvSpPr>
          <p:cNvPr id="7" name="タイトル 1">
            <a:extLst>
              <a:ext uri="{FF2B5EF4-FFF2-40B4-BE49-F238E27FC236}">
                <a16:creationId xmlns:a16="http://schemas.microsoft.com/office/drawing/2014/main" id="{0F865D42-52C0-2144-B8C2-A7717E448124}"/>
              </a:ext>
            </a:extLst>
          </p:cNvPr>
          <p:cNvSpPr txBox="1">
            <a:spLocks/>
          </p:cNvSpPr>
          <p:nvPr/>
        </p:nvSpPr>
        <p:spPr bwMode="auto">
          <a:xfrm>
            <a:off x="381000" y="4653136"/>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pPr marL="57150" indent="0">
              <a:buNone/>
            </a:pPr>
            <a:r>
              <a:rPr lang="en-US" altLang="ja-JP" dirty="0"/>
              <a:t>Research</a:t>
            </a:r>
            <a:r>
              <a:rPr lang="ja-JP" altLang="en-US"/>
              <a:t> </a:t>
            </a:r>
            <a:r>
              <a:rPr lang="en-US" altLang="ja-JP" dirty="0"/>
              <a:t>Question</a:t>
            </a:r>
          </a:p>
        </p:txBody>
      </p:sp>
    </p:spTree>
    <p:extLst>
      <p:ext uri="{BB962C8B-B14F-4D97-AF65-F5344CB8AC3E}">
        <p14:creationId xmlns:p14="http://schemas.microsoft.com/office/powerpoint/2010/main" val="336952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9CAD538A-3E5E-0A46-A109-D2335AE31525}"/>
              </a:ext>
            </a:extLst>
          </p:cNvPr>
          <p:cNvSpPr/>
          <p:nvPr/>
        </p:nvSpPr>
        <p:spPr>
          <a:xfrm>
            <a:off x="4203177" y="3493976"/>
            <a:ext cx="4899293" cy="2592288"/>
          </a:xfrm>
          <a:prstGeom prst="roundRect">
            <a:avLst/>
          </a:prstGeom>
          <a:solidFill>
            <a:srgbClr val="FE8100">
              <a:alpha val="23137"/>
            </a:srgbClr>
          </a:solidFill>
          <a:ln>
            <a:solidFill>
              <a:srgbClr val="FE8100">
                <a:alpha val="784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6BBF1B85-9BD1-CD45-9199-EFD3F4D646E0}"/>
              </a:ext>
            </a:extLst>
          </p:cNvPr>
          <p:cNvSpPr/>
          <p:nvPr/>
        </p:nvSpPr>
        <p:spPr>
          <a:xfrm>
            <a:off x="7797544" y="3789040"/>
            <a:ext cx="1263397" cy="2002160"/>
          </a:xfrm>
          <a:prstGeom prst="ellipse">
            <a:avLst/>
          </a:prstGeom>
          <a:solidFill>
            <a:srgbClr val="FFC000">
              <a:alpha val="58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endParaRPr lang="en-US" altLang="ja-JP" dirty="0"/>
          </a:p>
          <a:p>
            <a:pPr algn="ctr"/>
            <a:endParaRPr kumimoji="1" lang="en-US" altLang="ja-JP" dirty="0"/>
          </a:p>
          <a:p>
            <a:pPr algn="ctr"/>
            <a:endParaRPr lang="en-US" altLang="ja-JP" dirty="0"/>
          </a:p>
          <a:p>
            <a:pPr algn="ctr"/>
            <a:r>
              <a:rPr kumimoji="1" lang="ja-JP" altLang="en-US" sz="1800"/>
              <a:t>自治体</a:t>
            </a:r>
          </a:p>
        </p:txBody>
      </p:sp>
      <p:sp>
        <p:nvSpPr>
          <p:cNvPr id="3" name="コンテンツ プレースホルダー 2">
            <a:extLst>
              <a:ext uri="{FF2B5EF4-FFF2-40B4-BE49-F238E27FC236}">
                <a16:creationId xmlns:a16="http://schemas.microsoft.com/office/drawing/2014/main" id="{9F066B89-0FA4-4F4B-A577-67CFBC89031B}"/>
              </a:ext>
            </a:extLst>
          </p:cNvPr>
          <p:cNvSpPr>
            <a:spLocks noGrp="1"/>
          </p:cNvSpPr>
          <p:nvPr>
            <p:ph idx="1"/>
          </p:nvPr>
        </p:nvSpPr>
        <p:spPr/>
        <p:txBody>
          <a:bodyPr/>
          <a:lstStyle/>
          <a:p>
            <a:r>
              <a:rPr lang="ja-JP" altLang="en-US"/>
              <a:t>目的：</a:t>
            </a:r>
            <a:r>
              <a:rPr lang="ja-JP" altLang="en-US">
                <a:solidFill>
                  <a:srgbClr val="FF0000"/>
                </a:solidFill>
              </a:rPr>
              <a:t>住民の自助</a:t>
            </a:r>
            <a:r>
              <a:rPr lang="ja-JP" altLang="en-US"/>
              <a:t>によって、避難所の密の形成を回避しつつ、安全かつスムーズな避難を実現すること</a:t>
            </a:r>
            <a:endParaRPr lang="en-US" altLang="ja-JP" dirty="0"/>
          </a:p>
          <a:p>
            <a:pPr marL="0" indent="0">
              <a:buNone/>
            </a:pPr>
            <a:endParaRPr lang="en-US" altLang="ja-JP" dirty="0"/>
          </a:p>
          <a:p>
            <a:r>
              <a:rPr kumimoji="1" lang="ja-JP" altLang="en-US"/>
              <a:t>アプローチ：コロナ時代の三密を考慮した避難所ナビゲーションアプリ</a:t>
            </a:r>
            <a:r>
              <a:rPr kumimoji="1" lang="en-US" altLang="ja-JP" dirty="0"/>
              <a:t>『Shelter Navi』</a:t>
            </a:r>
            <a:r>
              <a:rPr kumimoji="1" lang="ja-JP" altLang="en-US"/>
              <a:t>を開発する</a:t>
            </a:r>
            <a:endParaRPr kumimoji="1" lang="en-US" altLang="ja-JP" dirty="0"/>
          </a:p>
          <a:p>
            <a:pPr lvl="1"/>
            <a:r>
              <a:rPr lang="ja-JP" altLang="en-US"/>
              <a:t>住民が利用する機能</a:t>
            </a:r>
            <a:endParaRPr lang="en-US" altLang="ja-JP" dirty="0"/>
          </a:p>
          <a:p>
            <a:pPr lvl="2"/>
            <a:r>
              <a:rPr kumimoji="1" lang="ja-JP" altLang="en-US"/>
              <a:t>世帯情報の登録</a:t>
            </a:r>
            <a:endParaRPr kumimoji="1" lang="en-US" altLang="ja-JP" dirty="0"/>
          </a:p>
          <a:p>
            <a:pPr lvl="2"/>
            <a:r>
              <a:rPr lang="ja-JP" altLang="en-US"/>
              <a:t>避難所の検索・状態確認</a:t>
            </a:r>
            <a:endParaRPr lang="en-US" altLang="ja-JP" dirty="0"/>
          </a:p>
          <a:p>
            <a:pPr lvl="2"/>
            <a:r>
              <a:rPr kumimoji="1" lang="ja-JP" altLang="en-US"/>
              <a:t>チェックイン・チェックアウト</a:t>
            </a:r>
            <a:endParaRPr kumimoji="1" lang="en-US" altLang="ja-JP" dirty="0"/>
          </a:p>
          <a:p>
            <a:pPr lvl="2"/>
            <a:r>
              <a:rPr lang="ja-JP" altLang="en-US"/>
              <a:t>私的避難所の管理</a:t>
            </a:r>
            <a:endParaRPr lang="en-US" altLang="ja-JP" dirty="0"/>
          </a:p>
          <a:p>
            <a:pPr lvl="1"/>
            <a:r>
              <a:rPr kumimoji="1" lang="ja-JP" altLang="en-US"/>
              <a:t>自治体が利用する機能</a:t>
            </a:r>
            <a:endParaRPr kumimoji="1" lang="en-US" altLang="ja-JP" dirty="0"/>
          </a:p>
          <a:p>
            <a:pPr lvl="2"/>
            <a:r>
              <a:rPr lang="ja-JP" altLang="en-US"/>
              <a:t>避難所の登録</a:t>
            </a:r>
            <a:endParaRPr lang="en-US" altLang="ja-JP" dirty="0"/>
          </a:p>
          <a:p>
            <a:pPr lvl="2"/>
            <a:r>
              <a:rPr kumimoji="1" lang="ja-JP" altLang="en-US"/>
              <a:t>状況の確認</a:t>
            </a:r>
            <a:endParaRPr kumimoji="1" lang="en-US" altLang="ja-JP" dirty="0"/>
          </a:p>
          <a:p>
            <a:pPr lvl="2"/>
            <a:r>
              <a:rPr lang="ja-JP" altLang="en-US"/>
              <a:t>住民の安否確認</a:t>
            </a:r>
            <a:endParaRPr lang="en-US" altLang="ja-JP" dirty="0"/>
          </a:p>
          <a:p>
            <a:pPr lvl="2"/>
            <a:endParaRPr kumimoji="1" lang="en-US" altLang="ja-JP" dirty="0"/>
          </a:p>
          <a:p>
            <a:pPr lvl="2"/>
            <a:endParaRPr kumimoji="1" lang="ja-JP" altLang="en-US"/>
          </a:p>
        </p:txBody>
      </p:sp>
      <p:sp>
        <p:nvSpPr>
          <p:cNvPr id="4" name="スライド番号プレースホルダー 3">
            <a:extLst>
              <a:ext uri="{FF2B5EF4-FFF2-40B4-BE49-F238E27FC236}">
                <a16:creationId xmlns:a16="http://schemas.microsoft.com/office/drawing/2014/main" id="{6403C864-FB7D-2448-AA70-985026698CF1}"/>
              </a:ext>
            </a:extLst>
          </p:cNvPr>
          <p:cNvSpPr>
            <a:spLocks noGrp="1"/>
          </p:cNvSpPr>
          <p:nvPr>
            <p:ph type="sldNum" sz="quarter" idx="11"/>
          </p:nvPr>
        </p:nvSpPr>
        <p:spPr/>
        <p:txBody>
          <a:bodyPr/>
          <a:lstStyle/>
          <a:p>
            <a:fld id="{540B1702-1328-441D-B737-C2B94A2E6AF5}" type="slidenum">
              <a:rPr lang="en-US" altLang="ja-JP" smtClean="0"/>
              <a:pPr/>
              <a:t>4</a:t>
            </a:fld>
            <a:endParaRPr lang="en-US" altLang="ja-JP"/>
          </a:p>
        </p:txBody>
      </p:sp>
      <p:sp>
        <p:nvSpPr>
          <p:cNvPr id="5" name="タイトル 1">
            <a:extLst>
              <a:ext uri="{FF2B5EF4-FFF2-40B4-BE49-F238E27FC236}">
                <a16:creationId xmlns:a16="http://schemas.microsoft.com/office/drawing/2014/main" id="{A997E326-ED66-D047-9A33-1D7FA0496AF8}"/>
              </a:ext>
            </a:extLst>
          </p:cNvPr>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en-US" altLang="ja-JP" kern="0" dirty="0"/>
              <a:t>Research Goal and Approach</a:t>
            </a:r>
            <a:endParaRPr lang="ja-JP" altLang="en-US" kern="0"/>
          </a:p>
        </p:txBody>
      </p:sp>
      <p:pic>
        <p:nvPicPr>
          <p:cNvPr id="9" name="図 8">
            <a:extLst>
              <a:ext uri="{FF2B5EF4-FFF2-40B4-BE49-F238E27FC236}">
                <a16:creationId xmlns:a16="http://schemas.microsoft.com/office/drawing/2014/main" id="{57C399C8-9E46-E640-AEBA-FA3BFC22F27C}"/>
              </a:ext>
            </a:extLst>
          </p:cNvPr>
          <p:cNvPicPr>
            <a:picLocks noChangeAspect="1"/>
          </p:cNvPicPr>
          <p:nvPr/>
        </p:nvPicPr>
        <p:blipFill>
          <a:blip r:embed="rId2"/>
          <a:stretch>
            <a:fillRect/>
          </a:stretch>
        </p:blipFill>
        <p:spPr>
          <a:xfrm>
            <a:off x="8062655" y="3957529"/>
            <a:ext cx="890606" cy="890606"/>
          </a:xfrm>
          <a:prstGeom prst="rect">
            <a:avLst/>
          </a:prstGeom>
        </p:spPr>
      </p:pic>
      <p:pic>
        <p:nvPicPr>
          <p:cNvPr id="8" name="図 7">
            <a:extLst>
              <a:ext uri="{FF2B5EF4-FFF2-40B4-BE49-F238E27FC236}">
                <a16:creationId xmlns:a16="http://schemas.microsoft.com/office/drawing/2014/main" id="{4E6C4707-ACB9-4749-BFC3-C73CB9E144DF}"/>
              </a:ext>
            </a:extLst>
          </p:cNvPr>
          <p:cNvPicPr>
            <a:picLocks noChangeAspect="1"/>
          </p:cNvPicPr>
          <p:nvPr/>
        </p:nvPicPr>
        <p:blipFill>
          <a:blip r:embed="rId3"/>
          <a:stretch>
            <a:fillRect/>
          </a:stretch>
        </p:blipFill>
        <p:spPr>
          <a:xfrm>
            <a:off x="7907325" y="4440932"/>
            <a:ext cx="890606" cy="890606"/>
          </a:xfrm>
          <a:prstGeom prst="rect">
            <a:avLst/>
          </a:prstGeom>
        </p:spPr>
      </p:pic>
      <p:sp>
        <p:nvSpPr>
          <p:cNvPr id="13" name="円/楕円 12">
            <a:extLst>
              <a:ext uri="{FF2B5EF4-FFF2-40B4-BE49-F238E27FC236}">
                <a16:creationId xmlns:a16="http://schemas.microsoft.com/office/drawing/2014/main" id="{1B5B7EA0-94A3-6C4E-AEBD-9EFEDCC4FF28}"/>
              </a:ext>
            </a:extLst>
          </p:cNvPr>
          <p:cNvSpPr/>
          <p:nvPr/>
        </p:nvSpPr>
        <p:spPr>
          <a:xfrm>
            <a:off x="4244707" y="3789040"/>
            <a:ext cx="1263397" cy="2002160"/>
          </a:xfrm>
          <a:prstGeom prst="ellipse">
            <a:avLst/>
          </a:prstGeom>
          <a:solidFill>
            <a:srgbClr val="00B050">
              <a:alpha val="5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endParaRPr lang="en-US" altLang="ja-JP" dirty="0"/>
          </a:p>
          <a:p>
            <a:pPr algn="ctr"/>
            <a:endParaRPr kumimoji="1" lang="en-US" altLang="ja-JP" dirty="0"/>
          </a:p>
          <a:p>
            <a:pPr algn="ctr"/>
            <a:r>
              <a:rPr lang="ja-JP" altLang="en-US" sz="1800"/>
              <a:t>住民</a:t>
            </a:r>
            <a:endParaRPr kumimoji="1" lang="ja-JP" altLang="en-US" sz="1800"/>
          </a:p>
        </p:txBody>
      </p:sp>
      <p:pic>
        <p:nvPicPr>
          <p:cNvPr id="7" name="図 6">
            <a:extLst>
              <a:ext uri="{FF2B5EF4-FFF2-40B4-BE49-F238E27FC236}">
                <a16:creationId xmlns:a16="http://schemas.microsoft.com/office/drawing/2014/main" id="{2833D69C-02D0-0242-ABA4-E706F2C63274}"/>
              </a:ext>
            </a:extLst>
          </p:cNvPr>
          <p:cNvPicPr>
            <a:picLocks noChangeAspect="1"/>
          </p:cNvPicPr>
          <p:nvPr/>
        </p:nvPicPr>
        <p:blipFill>
          <a:blip r:embed="rId4"/>
          <a:stretch>
            <a:fillRect/>
          </a:stretch>
        </p:blipFill>
        <p:spPr>
          <a:xfrm>
            <a:off x="4317621" y="4129484"/>
            <a:ext cx="1079778" cy="911730"/>
          </a:xfrm>
          <a:prstGeom prst="rect">
            <a:avLst/>
          </a:prstGeom>
        </p:spPr>
      </p:pic>
      <p:sp>
        <p:nvSpPr>
          <p:cNvPr id="15" name="ストライプ矢印 14">
            <a:extLst>
              <a:ext uri="{FF2B5EF4-FFF2-40B4-BE49-F238E27FC236}">
                <a16:creationId xmlns:a16="http://schemas.microsoft.com/office/drawing/2014/main" id="{05376664-1022-A046-9620-CF9995580B84}"/>
              </a:ext>
            </a:extLst>
          </p:cNvPr>
          <p:cNvSpPr/>
          <p:nvPr/>
        </p:nvSpPr>
        <p:spPr>
          <a:xfrm>
            <a:off x="5516041" y="4651638"/>
            <a:ext cx="459431" cy="3880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ストライプ矢印 15">
            <a:extLst>
              <a:ext uri="{FF2B5EF4-FFF2-40B4-BE49-F238E27FC236}">
                <a16:creationId xmlns:a16="http://schemas.microsoft.com/office/drawing/2014/main" id="{A687C911-7F57-BE49-9E5E-028C4486F104}"/>
              </a:ext>
            </a:extLst>
          </p:cNvPr>
          <p:cNvSpPr/>
          <p:nvPr/>
        </p:nvSpPr>
        <p:spPr>
          <a:xfrm rot="10800000">
            <a:off x="7296610" y="4674637"/>
            <a:ext cx="459431" cy="3880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EA60D6E0-2013-5148-B0DD-B34F2CF6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6444" y="4093082"/>
            <a:ext cx="1452760" cy="1510105"/>
          </a:xfrm>
          <a:prstGeom prst="rect">
            <a:avLst/>
          </a:prstGeom>
        </p:spPr>
      </p:pic>
    </p:spTree>
    <p:extLst>
      <p:ext uri="{BB962C8B-B14F-4D97-AF65-F5344CB8AC3E}">
        <p14:creationId xmlns:p14="http://schemas.microsoft.com/office/powerpoint/2010/main" val="384506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0C792AF-D467-FD44-99C5-FB97F18138FB}"/>
              </a:ext>
            </a:extLst>
          </p:cNvPr>
          <p:cNvPicPr>
            <a:picLocks noChangeAspect="1"/>
          </p:cNvPicPr>
          <p:nvPr/>
        </p:nvPicPr>
        <p:blipFill>
          <a:blip r:embed="rId2"/>
          <a:stretch>
            <a:fillRect/>
          </a:stretch>
        </p:blipFill>
        <p:spPr>
          <a:xfrm>
            <a:off x="532706" y="4888114"/>
            <a:ext cx="1224136" cy="1295381"/>
          </a:xfrm>
          <a:prstGeom prst="rect">
            <a:avLst/>
          </a:prstGeom>
        </p:spPr>
      </p:pic>
      <p:sp>
        <p:nvSpPr>
          <p:cNvPr id="2" name="タイトル 1">
            <a:extLst>
              <a:ext uri="{FF2B5EF4-FFF2-40B4-BE49-F238E27FC236}">
                <a16:creationId xmlns:a16="http://schemas.microsoft.com/office/drawing/2014/main" id="{FE7F3BA9-7152-E743-BE4D-5EEF39F165E5}"/>
              </a:ext>
            </a:extLst>
          </p:cNvPr>
          <p:cNvSpPr>
            <a:spLocks noGrp="1"/>
          </p:cNvSpPr>
          <p:nvPr>
            <p:ph type="title"/>
          </p:nvPr>
        </p:nvSpPr>
        <p:spPr/>
        <p:txBody>
          <a:bodyPr/>
          <a:lstStyle/>
          <a:p>
            <a:r>
              <a:rPr lang="ja-JP" altLang="en-US"/>
              <a:t>住民が利用する機能（住民ユースケース）</a:t>
            </a:r>
            <a:endParaRPr kumimoji="1" lang="ja-JP" altLang="en-US"/>
          </a:p>
        </p:txBody>
      </p:sp>
      <p:sp>
        <p:nvSpPr>
          <p:cNvPr id="3" name="コンテンツ プレースホルダー 2">
            <a:extLst>
              <a:ext uri="{FF2B5EF4-FFF2-40B4-BE49-F238E27FC236}">
                <a16:creationId xmlns:a16="http://schemas.microsoft.com/office/drawing/2014/main" id="{F725E4B8-E180-744E-96CB-B46889BE8AD7}"/>
              </a:ext>
            </a:extLst>
          </p:cNvPr>
          <p:cNvSpPr>
            <a:spLocks noGrp="1"/>
          </p:cNvSpPr>
          <p:nvPr>
            <p:ph idx="1"/>
          </p:nvPr>
        </p:nvSpPr>
        <p:spPr/>
        <p:txBody>
          <a:bodyPr/>
          <a:lstStyle/>
          <a:p>
            <a:r>
              <a:rPr kumimoji="1" lang="ja-JP" altLang="en-US"/>
              <a:t>ユーザー登録</a:t>
            </a:r>
            <a:endParaRPr kumimoji="1" lang="en-US" altLang="ja-JP" dirty="0"/>
          </a:p>
          <a:p>
            <a:r>
              <a:rPr kumimoji="1" lang="ja-JP" altLang="en-US"/>
              <a:t>避難所の確認（検索・状態の確認）</a:t>
            </a:r>
            <a:endParaRPr kumimoji="1" lang="en-US" altLang="ja-JP" dirty="0"/>
          </a:p>
          <a:p>
            <a:r>
              <a:rPr kumimoji="1" lang="ja-JP" altLang="en-US"/>
              <a:t>チェックイン・チェックアウト</a:t>
            </a:r>
            <a:endParaRPr kumimoji="1" lang="en-US" altLang="ja-JP" dirty="0"/>
          </a:p>
          <a:p>
            <a:r>
              <a:rPr lang="ja-JP" altLang="en-US"/>
              <a:t>その他</a:t>
            </a:r>
            <a:endParaRPr lang="en-US" altLang="ja-JP" dirty="0"/>
          </a:p>
          <a:p>
            <a:pPr lvl="1"/>
            <a:r>
              <a:rPr lang="en-US" altLang="ja-JP" dirty="0"/>
              <a:t>Private Shelter</a:t>
            </a:r>
            <a:r>
              <a:rPr lang="ja-JP" altLang="en-US"/>
              <a:t>（私的な避難所）の登録・管理</a:t>
            </a:r>
            <a:endParaRPr lang="en-US" altLang="ja-JP" dirty="0"/>
          </a:p>
          <a:p>
            <a:pPr lvl="1"/>
            <a:r>
              <a:rPr lang="ja-JP" altLang="en-US"/>
              <a:t>自治体の災害情報を見る</a:t>
            </a:r>
            <a:endParaRPr lang="en-US" altLang="ja-JP" dirty="0"/>
          </a:p>
        </p:txBody>
      </p:sp>
      <p:sp>
        <p:nvSpPr>
          <p:cNvPr id="4" name="スライド番号プレースホルダー 3">
            <a:extLst>
              <a:ext uri="{FF2B5EF4-FFF2-40B4-BE49-F238E27FC236}">
                <a16:creationId xmlns:a16="http://schemas.microsoft.com/office/drawing/2014/main" id="{8F0EF649-1B0E-1748-B2F2-6555D051CADA}"/>
              </a:ext>
            </a:extLst>
          </p:cNvPr>
          <p:cNvSpPr>
            <a:spLocks noGrp="1"/>
          </p:cNvSpPr>
          <p:nvPr>
            <p:ph type="sldNum" sz="quarter" idx="11"/>
          </p:nvPr>
        </p:nvSpPr>
        <p:spPr/>
        <p:txBody>
          <a:bodyPr/>
          <a:lstStyle/>
          <a:p>
            <a:fld id="{540B1702-1328-441D-B737-C2B94A2E6AF5}" type="slidenum">
              <a:rPr lang="en-US" altLang="ja-JP" smtClean="0"/>
              <a:pPr/>
              <a:t>5</a:t>
            </a:fld>
            <a:endParaRPr lang="en-US" altLang="ja-JP"/>
          </a:p>
        </p:txBody>
      </p:sp>
      <p:pic>
        <p:nvPicPr>
          <p:cNvPr id="7" name="図 6">
            <a:extLst>
              <a:ext uri="{FF2B5EF4-FFF2-40B4-BE49-F238E27FC236}">
                <a16:creationId xmlns:a16="http://schemas.microsoft.com/office/drawing/2014/main" id="{4E4A27D2-061A-F94F-858D-D93B4363E318}"/>
              </a:ext>
            </a:extLst>
          </p:cNvPr>
          <p:cNvPicPr>
            <a:picLocks noChangeAspect="1"/>
          </p:cNvPicPr>
          <p:nvPr/>
        </p:nvPicPr>
        <p:blipFill>
          <a:blip r:embed="rId3"/>
          <a:stretch>
            <a:fillRect/>
          </a:stretch>
        </p:blipFill>
        <p:spPr>
          <a:xfrm>
            <a:off x="593120" y="3729875"/>
            <a:ext cx="908767" cy="1245347"/>
          </a:xfrm>
          <a:prstGeom prst="rect">
            <a:avLst/>
          </a:prstGeom>
        </p:spPr>
      </p:pic>
      <p:pic>
        <p:nvPicPr>
          <p:cNvPr id="6" name="図 5">
            <a:extLst>
              <a:ext uri="{FF2B5EF4-FFF2-40B4-BE49-F238E27FC236}">
                <a16:creationId xmlns:a16="http://schemas.microsoft.com/office/drawing/2014/main" id="{8618DCA3-7610-AD47-9497-8760C4A232D1}"/>
              </a:ext>
            </a:extLst>
          </p:cNvPr>
          <p:cNvPicPr>
            <a:picLocks noChangeAspect="1"/>
          </p:cNvPicPr>
          <p:nvPr/>
        </p:nvPicPr>
        <p:blipFill>
          <a:blip r:embed="rId4"/>
          <a:stretch>
            <a:fillRect/>
          </a:stretch>
        </p:blipFill>
        <p:spPr>
          <a:xfrm>
            <a:off x="959146" y="4328149"/>
            <a:ext cx="877509" cy="1202514"/>
          </a:xfrm>
          <a:prstGeom prst="rect">
            <a:avLst/>
          </a:prstGeom>
        </p:spPr>
      </p:pic>
      <p:pic>
        <p:nvPicPr>
          <p:cNvPr id="9" name="図 8">
            <a:extLst>
              <a:ext uri="{FF2B5EF4-FFF2-40B4-BE49-F238E27FC236}">
                <a16:creationId xmlns:a16="http://schemas.microsoft.com/office/drawing/2014/main" id="{1F659714-15BE-2744-8109-4B5A5F602838}"/>
              </a:ext>
            </a:extLst>
          </p:cNvPr>
          <p:cNvPicPr>
            <a:picLocks noChangeAspect="1"/>
          </p:cNvPicPr>
          <p:nvPr/>
        </p:nvPicPr>
        <p:blipFill>
          <a:blip r:embed="rId5"/>
          <a:stretch>
            <a:fillRect/>
          </a:stretch>
        </p:blipFill>
        <p:spPr>
          <a:xfrm>
            <a:off x="2631216" y="3859553"/>
            <a:ext cx="1651305" cy="1954207"/>
          </a:xfrm>
          <a:prstGeom prst="rect">
            <a:avLst/>
          </a:prstGeom>
        </p:spPr>
      </p:pic>
      <p:pic>
        <p:nvPicPr>
          <p:cNvPr id="10" name="図 9">
            <a:extLst>
              <a:ext uri="{FF2B5EF4-FFF2-40B4-BE49-F238E27FC236}">
                <a16:creationId xmlns:a16="http://schemas.microsoft.com/office/drawing/2014/main" id="{1D10603D-EF9F-B24C-803C-6B84D1F7C91D}"/>
              </a:ext>
            </a:extLst>
          </p:cNvPr>
          <p:cNvPicPr>
            <a:picLocks noChangeAspect="1"/>
          </p:cNvPicPr>
          <p:nvPr/>
        </p:nvPicPr>
        <p:blipFill>
          <a:blip r:embed="rId6"/>
          <a:stretch>
            <a:fillRect/>
          </a:stretch>
        </p:blipFill>
        <p:spPr>
          <a:xfrm>
            <a:off x="6084535" y="2576216"/>
            <a:ext cx="1524182" cy="1751933"/>
          </a:xfrm>
          <a:prstGeom prst="rect">
            <a:avLst/>
          </a:prstGeom>
        </p:spPr>
      </p:pic>
      <p:pic>
        <p:nvPicPr>
          <p:cNvPr id="11" name="図 10">
            <a:extLst>
              <a:ext uri="{FF2B5EF4-FFF2-40B4-BE49-F238E27FC236}">
                <a16:creationId xmlns:a16="http://schemas.microsoft.com/office/drawing/2014/main" id="{D56AC7F0-98FA-4140-98BC-E8BE97875AB6}"/>
              </a:ext>
            </a:extLst>
          </p:cNvPr>
          <p:cNvPicPr>
            <a:picLocks noChangeAspect="1"/>
          </p:cNvPicPr>
          <p:nvPr/>
        </p:nvPicPr>
        <p:blipFill>
          <a:blip r:embed="rId7"/>
          <a:stretch>
            <a:fillRect/>
          </a:stretch>
        </p:blipFill>
        <p:spPr>
          <a:xfrm>
            <a:off x="6607274" y="3443215"/>
            <a:ext cx="1492067" cy="1305559"/>
          </a:xfrm>
          <a:prstGeom prst="rect">
            <a:avLst/>
          </a:prstGeom>
        </p:spPr>
      </p:pic>
      <p:pic>
        <p:nvPicPr>
          <p:cNvPr id="13" name="図 12">
            <a:extLst>
              <a:ext uri="{FF2B5EF4-FFF2-40B4-BE49-F238E27FC236}">
                <a16:creationId xmlns:a16="http://schemas.microsoft.com/office/drawing/2014/main" id="{2ACD355C-816F-BA4E-8ABE-27EDCA733EF7}"/>
              </a:ext>
            </a:extLst>
          </p:cNvPr>
          <p:cNvPicPr>
            <a:picLocks noChangeAspect="1"/>
          </p:cNvPicPr>
          <p:nvPr/>
        </p:nvPicPr>
        <p:blipFill rotWithShape="1">
          <a:blip r:embed="rId8"/>
          <a:srcRect l="70946" t="48368" r="2579" b="13654"/>
          <a:stretch/>
        </p:blipFill>
        <p:spPr>
          <a:xfrm>
            <a:off x="6452625" y="5238245"/>
            <a:ext cx="1414476" cy="1151031"/>
          </a:xfrm>
          <a:prstGeom prst="rect">
            <a:avLst/>
          </a:prstGeom>
        </p:spPr>
      </p:pic>
      <p:pic>
        <p:nvPicPr>
          <p:cNvPr id="12" name="図 11">
            <a:extLst>
              <a:ext uri="{FF2B5EF4-FFF2-40B4-BE49-F238E27FC236}">
                <a16:creationId xmlns:a16="http://schemas.microsoft.com/office/drawing/2014/main" id="{67336E2D-0CD6-5940-A3BC-1167461C56CC}"/>
              </a:ext>
            </a:extLst>
          </p:cNvPr>
          <p:cNvPicPr>
            <a:picLocks noChangeAspect="1"/>
          </p:cNvPicPr>
          <p:nvPr/>
        </p:nvPicPr>
        <p:blipFill>
          <a:blip r:embed="rId9"/>
          <a:stretch>
            <a:fillRect/>
          </a:stretch>
        </p:blipFill>
        <p:spPr>
          <a:xfrm>
            <a:off x="5945270" y="4000574"/>
            <a:ext cx="1589467" cy="1497630"/>
          </a:xfrm>
          <a:prstGeom prst="rect">
            <a:avLst/>
          </a:prstGeom>
        </p:spPr>
      </p:pic>
      <p:sp>
        <p:nvSpPr>
          <p:cNvPr id="14" name="右矢印 13">
            <a:extLst>
              <a:ext uri="{FF2B5EF4-FFF2-40B4-BE49-F238E27FC236}">
                <a16:creationId xmlns:a16="http://schemas.microsoft.com/office/drawing/2014/main" id="{6333A1FC-6BDD-DD41-B1B7-D79C83840012}"/>
              </a:ext>
            </a:extLst>
          </p:cNvPr>
          <p:cNvSpPr/>
          <p:nvPr/>
        </p:nvSpPr>
        <p:spPr>
          <a:xfrm>
            <a:off x="1756842" y="4077072"/>
            <a:ext cx="1086966" cy="1421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accent2">
                    <a:lumMod val="60000"/>
                    <a:lumOff val="40000"/>
                  </a:schemeClr>
                </a:solidFill>
              </a:rPr>
              <a:t>ユーザー登録</a:t>
            </a:r>
          </a:p>
        </p:txBody>
      </p:sp>
      <p:cxnSp>
        <p:nvCxnSpPr>
          <p:cNvPr id="16" name="直線矢印コネクタ 15">
            <a:extLst>
              <a:ext uri="{FF2B5EF4-FFF2-40B4-BE49-F238E27FC236}">
                <a16:creationId xmlns:a16="http://schemas.microsoft.com/office/drawing/2014/main" id="{25010C90-3D4D-7A42-B851-D5DAA06F1AD7}"/>
              </a:ext>
            </a:extLst>
          </p:cNvPr>
          <p:cNvCxnSpPr>
            <a:cxnSpLocks/>
          </p:cNvCxnSpPr>
          <p:nvPr/>
        </p:nvCxnSpPr>
        <p:spPr>
          <a:xfrm flipV="1">
            <a:off x="4083885" y="3452182"/>
            <a:ext cx="1835901" cy="1042294"/>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F678CD2-91AD-9945-85C9-267E13485680}"/>
              </a:ext>
            </a:extLst>
          </p:cNvPr>
          <p:cNvCxnSpPr>
            <a:cxnSpLocks/>
          </p:cNvCxnSpPr>
          <p:nvPr/>
        </p:nvCxnSpPr>
        <p:spPr>
          <a:xfrm flipV="1">
            <a:off x="4082169" y="4143060"/>
            <a:ext cx="1837617" cy="652782"/>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D140515-BE8E-6D43-BA1C-237D1BCA827C}"/>
              </a:ext>
            </a:extLst>
          </p:cNvPr>
          <p:cNvCxnSpPr>
            <a:cxnSpLocks/>
          </p:cNvCxnSpPr>
          <p:nvPr/>
        </p:nvCxnSpPr>
        <p:spPr>
          <a:xfrm>
            <a:off x="4094410" y="4975222"/>
            <a:ext cx="1825376"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657C29C-5B64-F749-A6A3-7EBEE5BBFD22}"/>
              </a:ext>
            </a:extLst>
          </p:cNvPr>
          <p:cNvCxnSpPr>
            <a:cxnSpLocks/>
          </p:cNvCxnSpPr>
          <p:nvPr/>
        </p:nvCxnSpPr>
        <p:spPr>
          <a:xfrm>
            <a:off x="4083885" y="5255789"/>
            <a:ext cx="1835901" cy="445303"/>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par>
                                <p:cTn id="37" presetID="3" presetClass="entr" presetSubtype="1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par>
                                <p:cTn id="53" presetID="3" presetClass="entr" presetSubtype="1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66C84-15D2-E84B-B4B9-DD0D72DBEF84}"/>
              </a:ext>
            </a:extLst>
          </p:cNvPr>
          <p:cNvSpPr>
            <a:spLocks noGrp="1"/>
          </p:cNvSpPr>
          <p:nvPr>
            <p:ph type="title"/>
          </p:nvPr>
        </p:nvSpPr>
        <p:spPr>
          <a:xfrm>
            <a:off x="107504" y="457200"/>
            <a:ext cx="8122096" cy="533400"/>
          </a:xfrm>
        </p:spPr>
        <p:txBody>
          <a:bodyPr/>
          <a:lstStyle/>
          <a:p>
            <a:r>
              <a:rPr kumimoji="1" lang="ja-JP" altLang="en-US"/>
              <a:t>自治体が利用する機能（自治体ユースケース）</a:t>
            </a:r>
          </a:p>
        </p:txBody>
      </p:sp>
      <p:sp>
        <p:nvSpPr>
          <p:cNvPr id="3" name="コンテンツ プレースホルダー 2">
            <a:extLst>
              <a:ext uri="{FF2B5EF4-FFF2-40B4-BE49-F238E27FC236}">
                <a16:creationId xmlns:a16="http://schemas.microsoft.com/office/drawing/2014/main" id="{95293117-736D-2F49-84CF-248FE195DAA1}"/>
              </a:ext>
            </a:extLst>
          </p:cNvPr>
          <p:cNvSpPr>
            <a:spLocks noGrp="1"/>
          </p:cNvSpPr>
          <p:nvPr>
            <p:ph idx="1"/>
          </p:nvPr>
        </p:nvSpPr>
        <p:spPr/>
        <p:txBody>
          <a:bodyPr/>
          <a:lstStyle/>
          <a:p>
            <a:r>
              <a:rPr kumimoji="1" lang="ja-JP" altLang="en-US"/>
              <a:t>担当者の登録</a:t>
            </a:r>
            <a:endParaRPr kumimoji="1" lang="en-US" altLang="ja-JP" dirty="0"/>
          </a:p>
          <a:p>
            <a:r>
              <a:rPr kumimoji="1" lang="ja-JP" altLang="en-US"/>
              <a:t>避難所の管理（登録・確認・状態更新・削除）</a:t>
            </a:r>
            <a:endParaRPr kumimoji="1" lang="en-US" altLang="ja-JP" dirty="0"/>
          </a:p>
          <a:p>
            <a:r>
              <a:rPr kumimoji="1" lang="ja-JP" altLang="en-US"/>
              <a:t>状況の確認をする（現在の混み具合・チェックイン住民リスト）</a:t>
            </a:r>
            <a:endParaRPr kumimoji="1" lang="en-US" altLang="ja-JP" dirty="0"/>
          </a:p>
          <a:p>
            <a:r>
              <a:rPr kumimoji="1" lang="ja-JP" altLang="en-US"/>
              <a:t>住民の安否確認をする（要請があった住民の安否確認）</a:t>
            </a:r>
            <a:endParaRPr kumimoji="1" lang="en-US" altLang="ja-JP" dirty="0"/>
          </a:p>
          <a:p>
            <a:r>
              <a:rPr lang="ja-JP" altLang="en-US"/>
              <a:t>その他</a:t>
            </a:r>
            <a:endParaRPr lang="en-US" altLang="ja-JP" dirty="0"/>
          </a:p>
          <a:p>
            <a:pPr lvl="1"/>
            <a:r>
              <a:rPr lang="ja-JP" altLang="en-US"/>
              <a:t>住民のチェックインの代行</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7FAE9FC2-A9E3-A443-B9EB-A55DC9E7B037}"/>
              </a:ext>
            </a:extLst>
          </p:cNvPr>
          <p:cNvSpPr>
            <a:spLocks noGrp="1"/>
          </p:cNvSpPr>
          <p:nvPr>
            <p:ph type="sldNum" sz="quarter" idx="11"/>
          </p:nvPr>
        </p:nvSpPr>
        <p:spPr/>
        <p:txBody>
          <a:bodyPr/>
          <a:lstStyle/>
          <a:p>
            <a:fld id="{540B1702-1328-441D-B737-C2B94A2E6AF5}" type="slidenum">
              <a:rPr lang="en-US" altLang="ja-JP" smtClean="0"/>
              <a:pPr/>
              <a:t>6</a:t>
            </a:fld>
            <a:endParaRPr lang="en-US" altLang="ja-JP"/>
          </a:p>
        </p:txBody>
      </p:sp>
      <p:pic>
        <p:nvPicPr>
          <p:cNvPr id="5" name="図 4">
            <a:extLst>
              <a:ext uri="{FF2B5EF4-FFF2-40B4-BE49-F238E27FC236}">
                <a16:creationId xmlns:a16="http://schemas.microsoft.com/office/drawing/2014/main" id="{BCF42C9A-A646-BB48-BBCE-239D6359C1AB}"/>
              </a:ext>
            </a:extLst>
          </p:cNvPr>
          <p:cNvPicPr>
            <a:picLocks noChangeAspect="1"/>
          </p:cNvPicPr>
          <p:nvPr/>
        </p:nvPicPr>
        <p:blipFill>
          <a:blip r:embed="rId2"/>
          <a:stretch>
            <a:fillRect/>
          </a:stretch>
        </p:blipFill>
        <p:spPr>
          <a:xfrm>
            <a:off x="380999" y="3645024"/>
            <a:ext cx="1443587" cy="2557536"/>
          </a:xfrm>
          <a:prstGeom prst="rect">
            <a:avLst/>
          </a:prstGeom>
        </p:spPr>
      </p:pic>
      <p:pic>
        <p:nvPicPr>
          <p:cNvPr id="6" name="図 5">
            <a:extLst>
              <a:ext uri="{FF2B5EF4-FFF2-40B4-BE49-F238E27FC236}">
                <a16:creationId xmlns:a16="http://schemas.microsoft.com/office/drawing/2014/main" id="{D074B10C-F576-154D-B511-8FCE81ADE563}"/>
              </a:ext>
            </a:extLst>
          </p:cNvPr>
          <p:cNvPicPr>
            <a:picLocks noChangeAspect="1"/>
          </p:cNvPicPr>
          <p:nvPr/>
        </p:nvPicPr>
        <p:blipFill>
          <a:blip r:embed="rId3"/>
          <a:stretch>
            <a:fillRect/>
          </a:stretch>
        </p:blipFill>
        <p:spPr>
          <a:xfrm>
            <a:off x="829928" y="3967898"/>
            <a:ext cx="1389768" cy="1567408"/>
          </a:xfrm>
          <a:prstGeom prst="rect">
            <a:avLst/>
          </a:prstGeom>
        </p:spPr>
      </p:pic>
      <p:pic>
        <p:nvPicPr>
          <p:cNvPr id="7" name="図 6">
            <a:extLst>
              <a:ext uri="{FF2B5EF4-FFF2-40B4-BE49-F238E27FC236}">
                <a16:creationId xmlns:a16="http://schemas.microsoft.com/office/drawing/2014/main" id="{AA435AA4-B993-0C45-A8AC-6E3D11AD8983}"/>
              </a:ext>
            </a:extLst>
          </p:cNvPr>
          <p:cNvPicPr>
            <a:picLocks noChangeAspect="1"/>
          </p:cNvPicPr>
          <p:nvPr/>
        </p:nvPicPr>
        <p:blipFill>
          <a:blip r:embed="rId4"/>
          <a:stretch>
            <a:fillRect/>
          </a:stretch>
        </p:blipFill>
        <p:spPr>
          <a:xfrm>
            <a:off x="611560" y="4902089"/>
            <a:ext cx="1285035" cy="1449288"/>
          </a:xfrm>
          <a:prstGeom prst="rect">
            <a:avLst/>
          </a:prstGeom>
        </p:spPr>
      </p:pic>
      <p:pic>
        <p:nvPicPr>
          <p:cNvPr id="8" name="図 7">
            <a:extLst>
              <a:ext uri="{FF2B5EF4-FFF2-40B4-BE49-F238E27FC236}">
                <a16:creationId xmlns:a16="http://schemas.microsoft.com/office/drawing/2014/main" id="{B7CA6760-954F-C644-AB42-E013E1EB5AC3}"/>
              </a:ext>
            </a:extLst>
          </p:cNvPr>
          <p:cNvPicPr>
            <a:picLocks noChangeAspect="1"/>
          </p:cNvPicPr>
          <p:nvPr/>
        </p:nvPicPr>
        <p:blipFill>
          <a:blip r:embed="rId5"/>
          <a:stretch>
            <a:fillRect/>
          </a:stretch>
        </p:blipFill>
        <p:spPr>
          <a:xfrm>
            <a:off x="3059832" y="3967898"/>
            <a:ext cx="1773634" cy="2098975"/>
          </a:xfrm>
          <a:prstGeom prst="rect">
            <a:avLst/>
          </a:prstGeom>
        </p:spPr>
      </p:pic>
      <p:sp>
        <p:nvSpPr>
          <p:cNvPr id="9" name="右矢印 8">
            <a:extLst>
              <a:ext uri="{FF2B5EF4-FFF2-40B4-BE49-F238E27FC236}">
                <a16:creationId xmlns:a16="http://schemas.microsoft.com/office/drawing/2014/main" id="{4CBFFC19-C14B-EA47-9C54-7640B0BE42DE}"/>
              </a:ext>
            </a:extLst>
          </p:cNvPr>
          <p:cNvSpPr/>
          <p:nvPr/>
        </p:nvSpPr>
        <p:spPr>
          <a:xfrm>
            <a:off x="2194908" y="4281138"/>
            <a:ext cx="1086966" cy="1421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accent2">
                    <a:lumMod val="60000"/>
                    <a:lumOff val="40000"/>
                  </a:schemeClr>
                </a:solidFill>
              </a:rPr>
              <a:t>担当者</a:t>
            </a:r>
            <a:endParaRPr kumimoji="1" lang="en-US" altLang="ja-JP" sz="1200" dirty="0">
              <a:solidFill>
                <a:schemeClr val="accent2">
                  <a:lumMod val="60000"/>
                  <a:lumOff val="40000"/>
                </a:schemeClr>
              </a:solidFill>
            </a:endParaRPr>
          </a:p>
          <a:p>
            <a:pPr algn="ctr"/>
            <a:r>
              <a:rPr kumimoji="1" lang="ja-JP" altLang="en-US" sz="1200">
                <a:solidFill>
                  <a:schemeClr val="accent2">
                    <a:lumMod val="60000"/>
                    <a:lumOff val="40000"/>
                  </a:schemeClr>
                </a:solidFill>
              </a:rPr>
              <a:t>登録</a:t>
            </a:r>
          </a:p>
        </p:txBody>
      </p:sp>
      <p:pic>
        <p:nvPicPr>
          <p:cNvPr id="10" name="図 9">
            <a:extLst>
              <a:ext uri="{FF2B5EF4-FFF2-40B4-BE49-F238E27FC236}">
                <a16:creationId xmlns:a16="http://schemas.microsoft.com/office/drawing/2014/main" id="{387871E4-B14F-9943-85AD-511BF50F275A}"/>
              </a:ext>
            </a:extLst>
          </p:cNvPr>
          <p:cNvPicPr>
            <a:picLocks noChangeAspect="1"/>
          </p:cNvPicPr>
          <p:nvPr/>
        </p:nvPicPr>
        <p:blipFill>
          <a:blip r:embed="rId6"/>
          <a:stretch>
            <a:fillRect/>
          </a:stretch>
        </p:blipFill>
        <p:spPr>
          <a:xfrm>
            <a:off x="5996703" y="2913212"/>
            <a:ext cx="1540610" cy="1540610"/>
          </a:xfrm>
          <a:prstGeom prst="rect">
            <a:avLst/>
          </a:prstGeom>
        </p:spPr>
      </p:pic>
      <p:pic>
        <p:nvPicPr>
          <p:cNvPr id="15" name="図 14">
            <a:extLst>
              <a:ext uri="{FF2B5EF4-FFF2-40B4-BE49-F238E27FC236}">
                <a16:creationId xmlns:a16="http://schemas.microsoft.com/office/drawing/2014/main" id="{02FAE31F-A04D-934E-AF31-9268829A6E99}"/>
              </a:ext>
            </a:extLst>
          </p:cNvPr>
          <p:cNvPicPr>
            <a:picLocks noChangeAspect="1"/>
          </p:cNvPicPr>
          <p:nvPr/>
        </p:nvPicPr>
        <p:blipFill>
          <a:blip r:embed="rId7"/>
          <a:stretch>
            <a:fillRect/>
          </a:stretch>
        </p:blipFill>
        <p:spPr>
          <a:xfrm>
            <a:off x="5906439" y="5225734"/>
            <a:ext cx="1270000" cy="1041400"/>
          </a:xfrm>
          <a:prstGeom prst="rect">
            <a:avLst/>
          </a:prstGeom>
        </p:spPr>
      </p:pic>
      <p:pic>
        <p:nvPicPr>
          <p:cNvPr id="16" name="図 15">
            <a:extLst>
              <a:ext uri="{FF2B5EF4-FFF2-40B4-BE49-F238E27FC236}">
                <a16:creationId xmlns:a16="http://schemas.microsoft.com/office/drawing/2014/main" id="{034E1C51-4AC6-164A-B534-08E73EA1F928}"/>
              </a:ext>
            </a:extLst>
          </p:cNvPr>
          <p:cNvPicPr>
            <a:picLocks noChangeAspect="1"/>
          </p:cNvPicPr>
          <p:nvPr/>
        </p:nvPicPr>
        <p:blipFill>
          <a:blip r:embed="rId8"/>
          <a:stretch>
            <a:fillRect/>
          </a:stretch>
        </p:blipFill>
        <p:spPr>
          <a:xfrm>
            <a:off x="6639436" y="5549900"/>
            <a:ext cx="1270000" cy="1041400"/>
          </a:xfrm>
          <a:prstGeom prst="rect">
            <a:avLst/>
          </a:prstGeom>
        </p:spPr>
      </p:pic>
      <p:pic>
        <p:nvPicPr>
          <p:cNvPr id="14" name="図 13">
            <a:extLst>
              <a:ext uri="{FF2B5EF4-FFF2-40B4-BE49-F238E27FC236}">
                <a16:creationId xmlns:a16="http://schemas.microsoft.com/office/drawing/2014/main" id="{6DEDC425-3DC5-4D44-999F-39B757198E57}"/>
              </a:ext>
            </a:extLst>
          </p:cNvPr>
          <p:cNvPicPr>
            <a:picLocks noChangeAspect="1"/>
          </p:cNvPicPr>
          <p:nvPr/>
        </p:nvPicPr>
        <p:blipFill>
          <a:blip r:embed="rId9"/>
          <a:stretch>
            <a:fillRect/>
          </a:stretch>
        </p:blipFill>
        <p:spPr>
          <a:xfrm>
            <a:off x="6408905" y="3749277"/>
            <a:ext cx="1991840" cy="1800623"/>
          </a:xfrm>
          <a:prstGeom prst="rect">
            <a:avLst/>
          </a:prstGeom>
        </p:spPr>
      </p:pic>
      <p:cxnSp>
        <p:nvCxnSpPr>
          <p:cNvPr id="17" name="直線矢印コネクタ 16">
            <a:extLst>
              <a:ext uri="{FF2B5EF4-FFF2-40B4-BE49-F238E27FC236}">
                <a16:creationId xmlns:a16="http://schemas.microsoft.com/office/drawing/2014/main" id="{8E14781C-D4A1-0249-B7D8-AE6046E9C694}"/>
              </a:ext>
            </a:extLst>
          </p:cNvPr>
          <p:cNvCxnSpPr>
            <a:cxnSpLocks/>
            <a:endCxn id="10" idx="1"/>
          </p:cNvCxnSpPr>
          <p:nvPr/>
        </p:nvCxnSpPr>
        <p:spPr>
          <a:xfrm flipV="1">
            <a:off x="4807879" y="3683517"/>
            <a:ext cx="1188824" cy="789601"/>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0ABD3C8-686A-6E47-971C-19F72DB2CEBE}"/>
              </a:ext>
            </a:extLst>
          </p:cNvPr>
          <p:cNvCxnSpPr>
            <a:cxnSpLocks/>
          </p:cNvCxnSpPr>
          <p:nvPr/>
        </p:nvCxnSpPr>
        <p:spPr>
          <a:xfrm>
            <a:off x="4788024" y="4797152"/>
            <a:ext cx="1296144"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F9EC8F7-E145-114D-9A64-2F44D71BE001}"/>
              </a:ext>
            </a:extLst>
          </p:cNvPr>
          <p:cNvCxnSpPr>
            <a:cxnSpLocks/>
          </p:cNvCxnSpPr>
          <p:nvPr/>
        </p:nvCxnSpPr>
        <p:spPr>
          <a:xfrm>
            <a:off x="4788024" y="5157192"/>
            <a:ext cx="1131762" cy="72008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20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par>
                                <p:cTn id="45" presetID="3" presetClass="entr" presetSubtype="1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par>
                                <p:cTn id="48" presetID="3" presetClass="entr" presetSubtype="1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円/楕円 43">
            <a:extLst>
              <a:ext uri="{FF2B5EF4-FFF2-40B4-BE49-F238E27FC236}">
                <a16:creationId xmlns:a16="http://schemas.microsoft.com/office/drawing/2014/main" id="{B4A8BFF1-0F7E-6547-B0EE-38629C26DC21}"/>
              </a:ext>
            </a:extLst>
          </p:cNvPr>
          <p:cNvSpPr/>
          <p:nvPr/>
        </p:nvSpPr>
        <p:spPr>
          <a:xfrm>
            <a:off x="6892592" y="1889986"/>
            <a:ext cx="2211024" cy="3608052"/>
          </a:xfrm>
          <a:prstGeom prst="ellipse">
            <a:avLst/>
          </a:prstGeom>
          <a:solidFill>
            <a:srgbClr val="FFC000">
              <a:alpha val="58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endParaRPr lang="en-US" altLang="ja-JP" dirty="0"/>
          </a:p>
          <a:p>
            <a:pPr algn="ctr"/>
            <a:endParaRPr kumimoji="1" lang="en-US" altLang="ja-JP" dirty="0"/>
          </a:p>
          <a:p>
            <a:pPr algn="ctr"/>
            <a:endParaRPr lang="en-US" altLang="ja-JP" dirty="0"/>
          </a:p>
          <a:p>
            <a:pPr algn="ctr"/>
            <a:r>
              <a:rPr kumimoji="1" lang="ja-JP" altLang="en-US" sz="2800"/>
              <a:t>自治体</a:t>
            </a:r>
          </a:p>
        </p:txBody>
      </p:sp>
      <p:sp>
        <p:nvSpPr>
          <p:cNvPr id="43" name="円/楕円 42">
            <a:extLst>
              <a:ext uri="{FF2B5EF4-FFF2-40B4-BE49-F238E27FC236}">
                <a16:creationId xmlns:a16="http://schemas.microsoft.com/office/drawing/2014/main" id="{0B85B43C-19C9-E14C-B734-0EF7CE888B5B}"/>
              </a:ext>
            </a:extLst>
          </p:cNvPr>
          <p:cNvSpPr/>
          <p:nvPr/>
        </p:nvSpPr>
        <p:spPr>
          <a:xfrm>
            <a:off x="91916" y="1281288"/>
            <a:ext cx="2950575" cy="5231338"/>
          </a:xfrm>
          <a:prstGeom prst="ellipse">
            <a:avLst/>
          </a:prstGeom>
          <a:solidFill>
            <a:srgbClr val="00B050">
              <a:alpha val="5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r>
              <a:rPr lang="ja-JP" altLang="en-US" sz="2800"/>
              <a:t>住民</a:t>
            </a:r>
            <a:endParaRPr kumimoji="1" lang="ja-JP" altLang="en-US" sz="2800"/>
          </a:p>
        </p:txBody>
      </p:sp>
      <p:sp>
        <p:nvSpPr>
          <p:cNvPr id="2" name="タイトル 1">
            <a:extLst>
              <a:ext uri="{FF2B5EF4-FFF2-40B4-BE49-F238E27FC236}">
                <a16:creationId xmlns:a16="http://schemas.microsoft.com/office/drawing/2014/main" id="{386B6CD3-2EA0-6E44-83D9-C30A1A1A74DC}"/>
              </a:ext>
            </a:extLst>
          </p:cNvPr>
          <p:cNvSpPr>
            <a:spLocks noGrp="1"/>
          </p:cNvSpPr>
          <p:nvPr>
            <p:ph type="title"/>
          </p:nvPr>
        </p:nvSpPr>
        <p:spPr/>
        <p:txBody>
          <a:bodyPr/>
          <a:lstStyle/>
          <a:p>
            <a:r>
              <a:rPr lang="ja-JP" altLang="en-US"/>
              <a:t>システム</a:t>
            </a:r>
            <a:r>
              <a:rPr kumimoji="1" lang="ja-JP" altLang="en-US"/>
              <a:t>アーキテクチャ</a:t>
            </a:r>
          </a:p>
        </p:txBody>
      </p:sp>
      <p:pic>
        <p:nvPicPr>
          <p:cNvPr id="5" name="コンテンツ プレースホルダー 4">
            <a:extLst>
              <a:ext uri="{FF2B5EF4-FFF2-40B4-BE49-F238E27FC236}">
                <a16:creationId xmlns:a16="http://schemas.microsoft.com/office/drawing/2014/main" id="{05E3FBDD-CA5A-8344-BEBE-E756F6E6F2A1}"/>
              </a:ext>
            </a:extLst>
          </p:cNvPr>
          <p:cNvPicPr>
            <a:picLocks noGrp="1" noChangeAspect="1"/>
          </p:cNvPicPr>
          <p:nvPr>
            <p:ph idx="1"/>
          </p:nvPr>
        </p:nvPicPr>
        <p:blipFill>
          <a:blip r:embed="rId2"/>
          <a:stretch>
            <a:fillRect/>
          </a:stretch>
        </p:blipFill>
        <p:spPr>
          <a:xfrm>
            <a:off x="969992" y="2117688"/>
            <a:ext cx="1152128" cy="1152128"/>
          </a:xfrm>
          <a:prstGeom prst="rect">
            <a:avLst/>
          </a:prstGeom>
        </p:spPr>
      </p:pic>
      <p:sp>
        <p:nvSpPr>
          <p:cNvPr id="4" name="スライド番号プレースホルダー 3">
            <a:extLst>
              <a:ext uri="{FF2B5EF4-FFF2-40B4-BE49-F238E27FC236}">
                <a16:creationId xmlns:a16="http://schemas.microsoft.com/office/drawing/2014/main" id="{75C90464-52F0-394E-9B0D-CBCFFB1ABF63}"/>
              </a:ext>
            </a:extLst>
          </p:cNvPr>
          <p:cNvSpPr>
            <a:spLocks noGrp="1"/>
          </p:cNvSpPr>
          <p:nvPr>
            <p:ph type="sldNum" sz="quarter" idx="11"/>
          </p:nvPr>
        </p:nvSpPr>
        <p:spPr/>
        <p:txBody>
          <a:bodyPr/>
          <a:lstStyle/>
          <a:p>
            <a:fld id="{540B1702-1328-441D-B737-C2B94A2E6AF5}" type="slidenum">
              <a:rPr lang="en-US" altLang="ja-JP" smtClean="0"/>
              <a:pPr/>
              <a:t>7</a:t>
            </a:fld>
            <a:endParaRPr lang="en-US" altLang="ja-JP"/>
          </a:p>
        </p:txBody>
      </p:sp>
      <p:pic>
        <p:nvPicPr>
          <p:cNvPr id="7" name="図 6">
            <a:extLst>
              <a:ext uri="{FF2B5EF4-FFF2-40B4-BE49-F238E27FC236}">
                <a16:creationId xmlns:a16="http://schemas.microsoft.com/office/drawing/2014/main" id="{5CE5E787-7B47-7F40-A10F-97652D25AE2A}"/>
              </a:ext>
            </a:extLst>
          </p:cNvPr>
          <p:cNvPicPr>
            <a:picLocks noChangeAspect="1"/>
          </p:cNvPicPr>
          <p:nvPr/>
        </p:nvPicPr>
        <p:blipFill>
          <a:blip r:embed="rId3"/>
          <a:stretch>
            <a:fillRect/>
          </a:stretch>
        </p:blipFill>
        <p:spPr>
          <a:xfrm>
            <a:off x="703096" y="3896957"/>
            <a:ext cx="1400946" cy="1601081"/>
          </a:xfrm>
          <a:prstGeom prst="rect">
            <a:avLst/>
          </a:prstGeom>
        </p:spPr>
      </p:pic>
      <p:pic>
        <p:nvPicPr>
          <p:cNvPr id="8" name="図 7">
            <a:extLst>
              <a:ext uri="{FF2B5EF4-FFF2-40B4-BE49-F238E27FC236}">
                <a16:creationId xmlns:a16="http://schemas.microsoft.com/office/drawing/2014/main" id="{BB5C9458-3CF1-1E44-B771-11DB70E5665C}"/>
              </a:ext>
            </a:extLst>
          </p:cNvPr>
          <p:cNvPicPr>
            <a:picLocks noChangeAspect="1"/>
          </p:cNvPicPr>
          <p:nvPr/>
        </p:nvPicPr>
        <p:blipFill>
          <a:blip r:embed="rId4"/>
          <a:stretch>
            <a:fillRect/>
          </a:stretch>
        </p:blipFill>
        <p:spPr>
          <a:xfrm>
            <a:off x="140508" y="2794000"/>
            <a:ext cx="927100" cy="1270000"/>
          </a:xfrm>
          <a:prstGeom prst="rect">
            <a:avLst/>
          </a:prstGeom>
        </p:spPr>
      </p:pic>
      <p:pic>
        <p:nvPicPr>
          <p:cNvPr id="9" name="図 8">
            <a:extLst>
              <a:ext uri="{FF2B5EF4-FFF2-40B4-BE49-F238E27FC236}">
                <a16:creationId xmlns:a16="http://schemas.microsoft.com/office/drawing/2014/main" id="{DCDFA1F9-2423-E64B-A6E8-664E300D86A9}"/>
              </a:ext>
            </a:extLst>
          </p:cNvPr>
          <p:cNvPicPr>
            <a:picLocks noChangeAspect="1"/>
          </p:cNvPicPr>
          <p:nvPr/>
        </p:nvPicPr>
        <p:blipFill>
          <a:blip r:embed="rId5"/>
          <a:stretch>
            <a:fillRect/>
          </a:stretch>
        </p:blipFill>
        <p:spPr>
          <a:xfrm>
            <a:off x="-54156" y="3284984"/>
            <a:ext cx="927100" cy="1270000"/>
          </a:xfrm>
          <a:prstGeom prst="rect">
            <a:avLst/>
          </a:prstGeom>
        </p:spPr>
      </p:pic>
      <p:pic>
        <p:nvPicPr>
          <p:cNvPr id="6" name="図 5">
            <a:extLst>
              <a:ext uri="{FF2B5EF4-FFF2-40B4-BE49-F238E27FC236}">
                <a16:creationId xmlns:a16="http://schemas.microsoft.com/office/drawing/2014/main" id="{DEF1920E-D11C-8340-9CF3-00C77BDD94C5}"/>
              </a:ext>
            </a:extLst>
          </p:cNvPr>
          <p:cNvPicPr>
            <a:picLocks noChangeAspect="1"/>
          </p:cNvPicPr>
          <p:nvPr/>
        </p:nvPicPr>
        <p:blipFill>
          <a:blip r:embed="rId6"/>
          <a:stretch>
            <a:fillRect/>
          </a:stretch>
        </p:blipFill>
        <p:spPr>
          <a:xfrm>
            <a:off x="909262" y="3064152"/>
            <a:ext cx="1161427" cy="1161427"/>
          </a:xfrm>
          <a:prstGeom prst="rect">
            <a:avLst/>
          </a:prstGeom>
        </p:spPr>
      </p:pic>
      <p:sp>
        <p:nvSpPr>
          <p:cNvPr id="10" name="角丸四角形 9">
            <a:extLst>
              <a:ext uri="{FF2B5EF4-FFF2-40B4-BE49-F238E27FC236}">
                <a16:creationId xmlns:a16="http://schemas.microsoft.com/office/drawing/2014/main" id="{1C851DC5-1408-7740-A5B3-E638D822F1FB}"/>
              </a:ext>
            </a:extLst>
          </p:cNvPr>
          <p:cNvSpPr/>
          <p:nvPr/>
        </p:nvSpPr>
        <p:spPr>
          <a:xfrm>
            <a:off x="1694567" y="2550946"/>
            <a:ext cx="1152128" cy="445120"/>
          </a:xfrm>
          <a:prstGeom prst="roundRect">
            <a:avLst/>
          </a:prstGeom>
          <a:solidFill>
            <a:srgbClr val="F45F00"/>
          </a:solidFill>
          <a:ln>
            <a:solidFill>
              <a:srgbClr val="FE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a:p>
        </p:txBody>
      </p:sp>
      <p:sp>
        <p:nvSpPr>
          <p:cNvPr id="11" name="フローチャート: 代替処理 10">
            <a:extLst>
              <a:ext uri="{FF2B5EF4-FFF2-40B4-BE49-F238E27FC236}">
                <a16:creationId xmlns:a16="http://schemas.microsoft.com/office/drawing/2014/main" id="{8F05444B-068E-9747-A18B-476EDB8A4E94}"/>
              </a:ext>
            </a:extLst>
          </p:cNvPr>
          <p:cNvSpPr/>
          <p:nvPr/>
        </p:nvSpPr>
        <p:spPr>
          <a:xfrm>
            <a:off x="1934495" y="2093816"/>
            <a:ext cx="641926"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JS</a:t>
            </a:r>
            <a:endParaRPr kumimoji="1" lang="ja-JP" altLang="en-US"/>
          </a:p>
        </p:txBody>
      </p:sp>
      <p:sp>
        <p:nvSpPr>
          <p:cNvPr id="12" name="フローチャート: 代替処理 11">
            <a:extLst>
              <a:ext uri="{FF2B5EF4-FFF2-40B4-BE49-F238E27FC236}">
                <a16:creationId xmlns:a16="http://schemas.microsoft.com/office/drawing/2014/main" id="{36309512-16A2-B242-A277-E72E79BB6E26}"/>
              </a:ext>
            </a:extLst>
          </p:cNvPr>
          <p:cNvSpPr/>
          <p:nvPr/>
        </p:nvSpPr>
        <p:spPr>
          <a:xfrm>
            <a:off x="1974645" y="3203637"/>
            <a:ext cx="641926"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JS</a:t>
            </a:r>
            <a:endParaRPr kumimoji="1" lang="ja-JP" altLang="en-US"/>
          </a:p>
        </p:txBody>
      </p:sp>
      <p:sp>
        <p:nvSpPr>
          <p:cNvPr id="13" name="フローチャート: 代替処理 12">
            <a:extLst>
              <a:ext uri="{FF2B5EF4-FFF2-40B4-BE49-F238E27FC236}">
                <a16:creationId xmlns:a16="http://schemas.microsoft.com/office/drawing/2014/main" id="{41338C6E-0CFD-2741-A1FD-8A26EDDF3AC0}"/>
              </a:ext>
            </a:extLst>
          </p:cNvPr>
          <p:cNvSpPr/>
          <p:nvPr/>
        </p:nvSpPr>
        <p:spPr>
          <a:xfrm>
            <a:off x="1949668" y="4322762"/>
            <a:ext cx="641926"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JS</a:t>
            </a:r>
            <a:endParaRPr kumimoji="1" lang="ja-JP" altLang="en-US"/>
          </a:p>
        </p:txBody>
      </p:sp>
      <p:sp>
        <p:nvSpPr>
          <p:cNvPr id="14" name="角丸四角形 13">
            <a:extLst>
              <a:ext uri="{FF2B5EF4-FFF2-40B4-BE49-F238E27FC236}">
                <a16:creationId xmlns:a16="http://schemas.microsoft.com/office/drawing/2014/main" id="{E47EF982-F8AD-6141-9BB0-FF76613224D8}"/>
              </a:ext>
            </a:extLst>
          </p:cNvPr>
          <p:cNvSpPr/>
          <p:nvPr/>
        </p:nvSpPr>
        <p:spPr>
          <a:xfrm>
            <a:off x="1728048" y="3647834"/>
            <a:ext cx="1152128" cy="445120"/>
          </a:xfrm>
          <a:prstGeom prst="roundRect">
            <a:avLst/>
          </a:prstGeom>
          <a:solidFill>
            <a:srgbClr val="F45F00"/>
          </a:solidFill>
          <a:ln>
            <a:solidFill>
              <a:srgbClr val="FE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a:p>
        </p:txBody>
      </p:sp>
      <p:sp>
        <p:nvSpPr>
          <p:cNvPr id="15" name="角丸四角形 14">
            <a:extLst>
              <a:ext uri="{FF2B5EF4-FFF2-40B4-BE49-F238E27FC236}">
                <a16:creationId xmlns:a16="http://schemas.microsoft.com/office/drawing/2014/main" id="{58021EC4-6386-8C46-98B8-E1CE0526008A}"/>
              </a:ext>
            </a:extLst>
          </p:cNvPr>
          <p:cNvSpPr/>
          <p:nvPr/>
        </p:nvSpPr>
        <p:spPr>
          <a:xfrm>
            <a:off x="1754780" y="4770850"/>
            <a:ext cx="1152128" cy="445120"/>
          </a:xfrm>
          <a:prstGeom prst="roundRect">
            <a:avLst/>
          </a:prstGeom>
          <a:solidFill>
            <a:srgbClr val="F45F00"/>
          </a:solidFill>
          <a:ln>
            <a:solidFill>
              <a:srgbClr val="FE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a:p>
        </p:txBody>
      </p:sp>
      <p:sp>
        <p:nvSpPr>
          <p:cNvPr id="16" name="正方形/長方形 15">
            <a:extLst>
              <a:ext uri="{FF2B5EF4-FFF2-40B4-BE49-F238E27FC236}">
                <a16:creationId xmlns:a16="http://schemas.microsoft.com/office/drawing/2014/main" id="{7CF16FE5-1417-9044-A908-00DCC4364D0C}"/>
              </a:ext>
            </a:extLst>
          </p:cNvPr>
          <p:cNvSpPr/>
          <p:nvPr/>
        </p:nvSpPr>
        <p:spPr>
          <a:xfrm>
            <a:off x="3613061" y="1523802"/>
            <a:ext cx="2327092" cy="3692168"/>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AEFB20F6-9D28-8F41-94E8-19AFC84C5B2D}"/>
              </a:ext>
            </a:extLst>
          </p:cNvPr>
          <p:cNvSpPr/>
          <p:nvPr/>
        </p:nvSpPr>
        <p:spPr>
          <a:xfrm>
            <a:off x="3297747" y="2550946"/>
            <a:ext cx="649189" cy="17869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br>
              <a:rPr kumimoji="1" lang="en-US" altLang="ja-JP" dirty="0"/>
            </a:br>
            <a:r>
              <a:rPr kumimoji="1" lang="en-US" altLang="ja-JP" dirty="0"/>
              <a:t>P</a:t>
            </a:r>
            <a:br>
              <a:rPr kumimoji="1" lang="en-US" altLang="ja-JP" dirty="0"/>
            </a:br>
            <a:r>
              <a:rPr kumimoji="1" lang="en-US" altLang="ja-JP" dirty="0"/>
              <a:t>I</a:t>
            </a:r>
            <a:endParaRPr kumimoji="1" lang="ja-JP" altLang="en-US"/>
          </a:p>
        </p:txBody>
      </p:sp>
      <p:sp>
        <p:nvSpPr>
          <p:cNvPr id="18" name="角丸四角形 17">
            <a:extLst>
              <a:ext uri="{FF2B5EF4-FFF2-40B4-BE49-F238E27FC236}">
                <a16:creationId xmlns:a16="http://schemas.microsoft.com/office/drawing/2014/main" id="{81CAFAF4-DD6D-8C42-BA2D-52012F9B1C6F}"/>
              </a:ext>
            </a:extLst>
          </p:cNvPr>
          <p:cNvSpPr/>
          <p:nvPr/>
        </p:nvSpPr>
        <p:spPr>
          <a:xfrm>
            <a:off x="5653348" y="2552027"/>
            <a:ext cx="649189" cy="17869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br>
              <a:rPr kumimoji="1" lang="en-US" altLang="ja-JP" dirty="0"/>
            </a:br>
            <a:r>
              <a:rPr kumimoji="1" lang="en-US" altLang="ja-JP" dirty="0"/>
              <a:t>P</a:t>
            </a:r>
            <a:br>
              <a:rPr kumimoji="1" lang="en-US" altLang="ja-JP" dirty="0"/>
            </a:br>
            <a:r>
              <a:rPr kumimoji="1" lang="en-US" altLang="ja-JP" dirty="0"/>
              <a:t>I</a:t>
            </a:r>
            <a:endParaRPr kumimoji="1" lang="ja-JP" altLang="en-US"/>
          </a:p>
        </p:txBody>
      </p:sp>
      <p:sp>
        <p:nvSpPr>
          <p:cNvPr id="21" name="円/楕円 20">
            <a:extLst>
              <a:ext uri="{FF2B5EF4-FFF2-40B4-BE49-F238E27FC236}">
                <a16:creationId xmlns:a16="http://schemas.microsoft.com/office/drawing/2014/main" id="{E6106626-5E86-1748-B30B-DD20904BD048}"/>
              </a:ext>
            </a:extLst>
          </p:cNvPr>
          <p:cNvSpPr/>
          <p:nvPr/>
        </p:nvSpPr>
        <p:spPr>
          <a:xfrm>
            <a:off x="4124867" y="4421224"/>
            <a:ext cx="1346820" cy="37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6DCAAE4-CA01-F649-ABF7-D8281C7DDE02}"/>
              </a:ext>
            </a:extLst>
          </p:cNvPr>
          <p:cNvSpPr/>
          <p:nvPr/>
        </p:nvSpPr>
        <p:spPr>
          <a:xfrm>
            <a:off x="4124867" y="2735159"/>
            <a:ext cx="1346820" cy="19018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sp>
        <p:nvSpPr>
          <p:cNvPr id="20" name="円/楕円 19">
            <a:extLst>
              <a:ext uri="{FF2B5EF4-FFF2-40B4-BE49-F238E27FC236}">
                <a16:creationId xmlns:a16="http://schemas.microsoft.com/office/drawing/2014/main" id="{C4906664-EE31-3049-AD11-D3DCB45D5DF9}"/>
              </a:ext>
            </a:extLst>
          </p:cNvPr>
          <p:cNvSpPr/>
          <p:nvPr/>
        </p:nvSpPr>
        <p:spPr>
          <a:xfrm>
            <a:off x="4124867" y="2545498"/>
            <a:ext cx="1346820" cy="37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代替処理 21">
            <a:extLst>
              <a:ext uri="{FF2B5EF4-FFF2-40B4-BE49-F238E27FC236}">
                <a16:creationId xmlns:a16="http://schemas.microsoft.com/office/drawing/2014/main" id="{610F43CF-D536-914C-A6B4-B1F305766CA4}"/>
              </a:ext>
            </a:extLst>
          </p:cNvPr>
          <p:cNvSpPr/>
          <p:nvPr/>
        </p:nvSpPr>
        <p:spPr>
          <a:xfrm>
            <a:off x="4320252" y="2282462"/>
            <a:ext cx="994373"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Java</a:t>
            </a:r>
            <a:endParaRPr kumimoji="1" lang="ja-JP" altLang="en-US"/>
          </a:p>
        </p:txBody>
      </p:sp>
      <p:sp>
        <p:nvSpPr>
          <p:cNvPr id="23" name="テキスト ボックス 22">
            <a:extLst>
              <a:ext uri="{FF2B5EF4-FFF2-40B4-BE49-F238E27FC236}">
                <a16:creationId xmlns:a16="http://schemas.microsoft.com/office/drawing/2014/main" id="{710DB9D3-A48A-4340-B05C-4499B3F042B4}"/>
              </a:ext>
            </a:extLst>
          </p:cNvPr>
          <p:cNvSpPr txBox="1"/>
          <p:nvPr/>
        </p:nvSpPr>
        <p:spPr>
          <a:xfrm>
            <a:off x="3962877" y="1721483"/>
            <a:ext cx="1709122" cy="461665"/>
          </a:xfrm>
          <a:prstGeom prst="rect">
            <a:avLst/>
          </a:prstGeom>
          <a:noFill/>
        </p:spPr>
        <p:txBody>
          <a:bodyPr wrap="none" rtlCol="0">
            <a:spAutoFit/>
          </a:bodyPr>
          <a:lstStyle/>
          <a:p>
            <a:r>
              <a:rPr kumimoji="1" lang="en-US" altLang="ja-JP" dirty="0" err="1">
                <a:latin typeface="+mj-lt"/>
              </a:rPr>
              <a:t>SpringBoot</a:t>
            </a:r>
            <a:endParaRPr kumimoji="1" lang="ja-JP" altLang="en-US" dirty="0">
              <a:latin typeface="+mj-lt"/>
            </a:endParaRPr>
          </a:p>
        </p:txBody>
      </p:sp>
      <p:cxnSp>
        <p:nvCxnSpPr>
          <p:cNvPr id="24" name="直線矢印コネクタ 23">
            <a:extLst>
              <a:ext uri="{FF2B5EF4-FFF2-40B4-BE49-F238E27FC236}">
                <a16:creationId xmlns:a16="http://schemas.microsoft.com/office/drawing/2014/main" id="{A19BB6D7-CBA7-6548-9E20-4A62A6168E66}"/>
              </a:ext>
            </a:extLst>
          </p:cNvPr>
          <p:cNvCxnSpPr>
            <a:cxnSpLocks/>
          </p:cNvCxnSpPr>
          <p:nvPr/>
        </p:nvCxnSpPr>
        <p:spPr>
          <a:xfrm>
            <a:off x="2726778" y="2393256"/>
            <a:ext cx="523899" cy="400744"/>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73E157F-D2A3-D347-99FE-E06B871FBB16}"/>
              </a:ext>
            </a:extLst>
          </p:cNvPr>
          <p:cNvCxnSpPr>
            <a:cxnSpLocks/>
            <a:endCxn id="17" idx="1"/>
          </p:cNvCxnSpPr>
          <p:nvPr/>
        </p:nvCxnSpPr>
        <p:spPr>
          <a:xfrm>
            <a:off x="2726778" y="3444431"/>
            <a:ext cx="570969"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430F082-2691-BE40-9900-E0D084F6A31A}"/>
              </a:ext>
            </a:extLst>
          </p:cNvPr>
          <p:cNvCxnSpPr>
            <a:cxnSpLocks/>
          </p:cNvCxnSpPr>
          <p:nvPr/>
        </p:nvCxnSpPr>
        <p:spPr>
          <a:xfrm flipV="1">
            <a:off x="2729891" y="4120418"/>
            <a:ext cx="465599" cy="490467"/>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26F64923-7E1B-324C-B390-DF397E7EDD70}"/>
              </a:ext>
            </a:extLst>
          </p:cNvPr>
          <p:cNvPicPr>
            <a:picLocks noChangeAspect="1"/>
          </p:cNvPicPr>
          <p:nvPr/>
        </p:nvPicPr>
        <p:blipFill>
          <a:blip r:embed="rId7"/>
          <a:stretch>
            <a:fillRect/>
          </a:stretch>
        </p:blipFill>
        <p:spPr>
          <a:xfrm>
            <a:off x="7284389" y="2864276"/>
            <a:ext cx="1513424" cy="1256142"/>
          </a:xfrm>
          <a:prstGeom prst="rect">
            <a:avLst/>
          </a:prstGeom>
        </p:spPr>
      </p:pic>
      <p:cxnSp>
        <p:nvCxnSpPr>
          <p:cNvPr id="33" name="直線矢印コネクタ 32">
            <a:extLst>
              <a:ext uri="{FF2B5EF4-FFF2-40B4-BE49-F238E27FC236}">
                <a16:creationId xmlns:a16="http://schemas.microsoft.com/office/drawing/2014/main" id="{72E1D1B3-9B63-E844-B78B-3D0DCCD1967E}"/>
              </a:ext>
            </a:extLst>
          </p:cNvPr>
          <p:cNvCxnSpPr>
            <a:cxnSpLocks/>
          </p:cNvCxnSpPr>
          <p:nvPr/>
        </p:nvCxnSpPr>
        <p:spPr>
          <a:xfrm flipH="1">
            <a:off x="6372200" y="3284984"/>
            <a:ext cx="86680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943F637-7067-FB40-85CC-45ECA703EE73}"/>
              </a:ext>
            </a:extLst>
          </p:cNvPr>
          <p:cNvCxnSpPr>
            <a:cxnSpLocks/>
          </p:cNvCxnSpPr>
          <p:nvPr/>
        </p:nvCxnSpPr>
        <p:spPr>
          <a:xfrm>
            <a:off x="6451959" y="364486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雲 39">
            <a:extLst>
              <a:ext uri="{FF2B5EF4-FFF2-40B4-BE49-F238E27FC236}">
                <a16:creationId xmlns:a16="http://schemas.microsoft.com/office/drawing/2014/main" id="{20F0E73C-3F5A-A847-80BA-E50B22FBBBA9}"/>
              </a:ext>
            </a:extLst>
          </p:cNvPr>
          <p:cNvSpPr/>
          <p:nvPr/>
        </p:nvSpPr>
        <p:spPr>
          <a:xfrm>
            <a:off x="2986423" y="5405631"/>
            <a:ext cx="3816424" cy="1060127"/>
          </a:xfrm>
          <a:prstGeom prst="cloud">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Google Maps</a:t>
            </a:r>
            <a:endParaRPr kumimoji="1" lang="ja-JP" altLang="en-US"/>
          </a:p>
        </p:txBody>
      </p:sp>
    </p:spTree>
    <p:extLst>
      <p:ext uri="{BB962C8B-B14F-4D97-AF65-F5344CB8AC3E}">
        <p14:creationId xmlns:p14="http://schemas.microsoft.com/office/powerpoint/2010/main" val="408828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linds(horizontal)">
                                      <p:cBhvr>
                                        <p:cTn id="30" dur="500"/>
                                        <p:tgtEl>
                                          <p:spTgt spid="4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blinds(horizontal)">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EA979-7C00-364E-9F5D-93C1736E3001}"/>
              </a:ext>
            </a:extLst>
          </p:cNvPr>
          <p:cNvSpPr>
            <a:spLocks noGrp="1"/>
          </p:cNvSpPr>
          <p:nvPr>
            <p:ph type="title"/>
          </p:nvPr>
        </p:nvSpPr>
        <p:spPr/>
        <p:txBody>
          <a:bodyPr/>
          <a:lstStyle/>
          <a:p>
            <a:r>
              <a:rPr kumimoji="1" lang="ja-JP" altLang="en-US"/>
              <a:t>実装（デモンストレーション）</a:t>
            </a:r>
          </a:p>
        </p:txBody>
      </p:sp>
      <p:sp>
        <p:nvSpPr>
          <p:cNvPr id="3" name="コンテンツ プレースホルダー 2">
            <a:extLst>
              <a:ext uri="{FF2B5EF4-FFF2-40B4-BE49-F238E27FC236}">
                <a16:creationId xmlns:a16="http://schemas.microsoft.com/office/drawing/2014/main" id="{5962C73F-6188-FC4C-A527-D6AA6C5EA478}"/>
              </a:ext>
            </a:extLst>
          </p:cNvPr>
          <p:cNvSpPr>
            <a:spLocks noGrp="1"/>
          </p:cNvSpPr>
          <p:nvPr>
            <p:ph idx="1"/>
          </p:nvPr>
        </p:nvSpPr>
        <p:spPr/>
        <p:txBody>
          <a:bodyPr/>
          <a:lstStyle/>
          <a:p>
            <a:r>
              <a:rPr kumimoji="1" lang="ja-JP" altLang="en-US"/>
              <a:t>利用した技術</a:t>
            </a:r>
            <a:endParaRPr kumimoji="1" lang="en-US" altLang="ja-JP" dirty="0"/>
          </a:p>
          <a:p>
            <a:pPr lvl="1"/>
            <a:r>
              <a:rPr lang="ja-JP" altLang="en-US"/>
              <a:t>クライアントサイド：</a:t>
            </a:r>
            <a:r>
              <a:rPr lang="en-US" altLang="ja-JP" dirty="0"/>
              <a:t>HTML5,JavaScript,Bootstrap</a:t>
            </a:r>
          </a:p>
          <a:p>
            <a:pPr lvl="1"/>
            <a:r>
              <a:rPr kumimoji="1" lang="ja-JP" altLang="en-US"/>
              <a:t>サーバーサイド：</a:t>
            </a:r>
            <a:r>
              <a:rPr kumimoji="1" lang="en-US" altLang="ja-JP" dirty="0" err="1"/>
              <a:t>Java,SpringBoot,MySQL</a:t>
            </a:r>
            <a:r>
              <a:rPr kumimoji="1" lang="en-US" altLang="ja-JP" dirty="0"/>
              <a:t>,</a:t>
            </a:r>
          </a:p>
          <a:p>
            <a:pPr lvl="1"/>
            <a:r>
              <a:rPr kumimoji="1" lang="ja-JP" altLang="en-US"/>
              <a:t>地図サービス：</a:t>
            </a:r>
            <a:r>
              <a:rPr kumimoji="1" lang="en-US" altLang="ja-JP" dirty="0" err="1"/>
              <a:t>GoogleMaps</a:t>
            </a:r>
            <a:r>
              <a:rPr kumimoji="1" lang="ja-JP" altLang="en-US"/>
              <a:t> </a:t>
            </a:r>
            <a:r>
              <a:rPr kumimoji="1" lang="en-US" altLang="ja-JP" dirty="0"/>
              <a:t>JavaScript API</a:t>
            </a:r>
            <a:endParaRPr kumimoji="1" lang="ja-JP" altLang="en-US"/>
          </a:p>
        </p:txBody>
      </p:sp>
      <p:sp>
        <p:nvSpPr>
          <p:cNvPr id="4" name="スライド番号プレースホルダー 3">
            <a:extLst>
              <a:ext uri="{FF2B5EF4-FFF2-40B4-BE49-F238E27FC236}">
                <a16:creationId xmlns:a16="http://schemas.microsoft.com/office/drawing/2014/main" id="{3CDAE32B-105D-1343-B1FB-9EA445F6F779}"/>
              </a:ext>
            </a:extLst>
          </p:cNvPr>
          <p:cNvSpPr>
            <a:spLocks noGrp="1"/>
          </p:cNvSpPr>
          <p:nvPr>
            <p:ph type="sldNum" sz="quarter" idx="11"/>
          </p:nvPr>
        </p:nvSpPr>
        <p:spPr/>
        <p:txBody>
          <a:bodyPr/>
          <a:lstStyle/>
          <a:p>
            <a:fld id="{540B1702-1328-441D-B737-C2B94A2E6AF5}" type="slidenum">
              <a:rPr lang="en-US" altLang="ja-JP" smtClean="0"/>
              <a:pPr/>
              <a:t>8</a:t>
            </a:fld>
            <a:endParaRPr lang="en-US" altLang="ja-JP"/>
          </a:p>
        </p:txBody>
      </p:sp>
      <p:pic>
        <p:nvPicPr>
          <p:cNvPr id="5" name="図 4">
            <a:extLst>
              <a:ext uri="{FF2B5EF4-FFF2-40B4-BE49-F238E27FC236}">
                <a16:creationId xmlns:a16="http://schemas.microsoft.com/office/drawing/2014/main" id="{8A7C7919-8B57-F345-90FB-E6D2EA55723F}"/>
              </a:ext>
            </a:extLst>
          </p:cNvPr>
          <p:cNvPicPr>
            <a:picLocks noChangeAspect="1"/>
          </p:cNvPicPr>
          <p:nvPr/>
        </p:nvPicPr>
        <p:blipFill>
          <a:blip r:embed="rId2"/>
          <a:stretch>
            <a:fillRect/>
          </a:stretch>
        </p:blipFill>
        <p:spPr>
          <a:xfrm>
            <a:off x="796442" y="2859630"/>
            <a:ext cx="2752002" cy="3193504"/>
          </a:xfrm>
          <a:prstGeom prst="rect">
            <a:avLst/>
          </a:prstGeom>
        </p:spPr>
      </p:pic>
      <p:pic>
        <p:nvPicPr>
          <p:cNvPr id="6" name="図 5">
            <a:extLst>
              <a:ext uri="{FF2B5EF4-FFF2-40B4-BE49-F238E27FC236}">
                <a16:creationId xmlns:a16="http://schemas.microsoft.com/office/drawing/2014/main" id="{347B48CB-9AEF-1048-9778-BD88FC3EF438}"/>
              </a:ext>
            </a:extLst>
          </p:cNvPr>
          <p:cNvPicPr>
            <a:picLocks noChangeAspect="1"/>
          </p:cNvPicPr>
          <p:nvPr/>
        </p:nvPicPr>
        <p:blipFill>
          <a:blip r:embed="rId3"/>
          <a:stretch>
            <a:fillRect/>
          </a:stretch>
        </p:blipFill>
        <p:spPr>
          <a:xfrm>
            <a:off x="3995936" y="2827784"/>
            <a:ext cx="3092435" cy="3573016"/>
          </a:xfrm>
          <a:prstGeom prst="rect">
            <a:avLst/>
          </a:prstGeom>
        </p:spPr>
      </p:pic>
    </p:spTree>
    <p:extLst>
      <p:ext uri="{BB962C8B-B14F-4D97-AF65-F5344CB8AC3E}">
        <p14:creationId xmlns:p14="http://schemas.microsoft.com/office/powerpoint/2010/main" val="332410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F8C05-84BB-DC40-947F-A0E7AFB3839C}"/>
              </a:ext>
            </a:extLst>
          </p:cNvPr>
          <p:cNvSpPr>
            <a:spLocks noGrp="1"/>
          </p:cNvSpPr>
          <p:nvPr>
            <p:ph type="title"/>
          </p:nvPr>
        </p:nvSpPr>
        <p:spPr/>
        <p:txBody>
          <a:bodyPr/>
          <a:lstStyle/>
          <a:p>
            <a:r>
              <a:rPr kumimoji="1" lang="ja-JP" altLang="en-US"/>
              <a:t>評価</a:t>
            </a:r>
          </a:p>
        </p:txBody>
      </p:sp>
      <p:sp>
        <p:nvSpPr>
          <p:cNvPr id="3" name="コンテンツ プレースホルダー 2">
            <a:extLst>
              <a:ext uri="{FF2B5EF4-FFF2-40B4-BE49-F238E27FC236}">
                <a16:creationId xmlns:a16="http://schemas.microsoft.com/office/drawing/2014/main" id="{2BDA5B8E-CB61-2042-9BF9-2CF437963EF8}"/>
              </a:ext>
            </a:extLst>
          </p:cNvPr>
          <p:cNvSpPr>
            <a:spLocks noGrp="1"/>
          </p:cNvSpPr>
          <p:nvPr>
            <p:ph idx="1"/>
          </p:nvPr>
        </p:nvSpPr>
        <p:spPr/>
        <p:txBody>
          <a:bodyPr/>
          <a:lstStyle/>
          <a:p>
            <a:r>
              <a:rPr kumimoji="1" lang="ja-JP" altLang="en-US"/>
              <a:t>このアプリの特徴</a:t>
            </a:r>
            <a:endParaRPr kumimoji="1" lang="en-US" altLang="ja-JP" dirty="0"/>
          </a:p>
          <a:p>
            <a:pPr lvl="1"/>
            <a:r>
              <a:rPr kumimoji="1" lang="ja-JP" altLang="en-US"/>
              <a:t>チェックイン機能の実装により、職員が直接避難所を確認して状態を入力する必要なし</a:t>
            </a:r>
            <a:endParaRPr kumimoji="1" lang="en-US" altLang="ja-JP" dirty="0"/>
          </a:p>
          <a:p>
            <a:pPr lvl="1"/>
            <a:r>
              <a:rPr kumimoji="1" lang="ja-JP" altLang="en-US"/>
              <a:t>様々な機能を追加</a:t>
            </a:r>
            <a:endParaRPr kumimoji="1" lang="en-US" altLang="ja-JP" dirty="0"/>
          </a:p>
          <a:p>
            <a:pPr lvl="2"/>
            <a:r>
              <a:rPr kumimoji="1" lang="ja-JP" altLang="en-US"/>
              <a:t>チェックインしている住民が簡単に確認可能</a:t>
            </a:r>
            <a:endParaRPr kumimoji="1" lang="en-US" altLang="ja-JP" dirty="0"/>
          </a:p>
          <a:p>
            <a:pPr marL="914400" lvl="2" indent="0">
              <a:buNone/>
            </a:pPr>
            <a:r>
              <a:rPr lang="ja-JP" altLang="en-US"/>
              <a:t>　　</a:t>
            </a:r>
            <a:r>
              <a:rPr kumimoji="1" lang="ja-JP" altLang="en-US"/>
              <a:t>⇨住民の安否確認が容易に</a:t>
            </a:r>
            <a:endParaRPr kumimoji="1" lang="en-US" altLang="ja-JP" dirty="0"/>
          </a:p>
          <a:p>
            <a:pPr lvl="2"/>
            <a:r>
              <a:rPr lang="ja-JP" altLang="en-US"/>
              <a:t>私的な避難所を管理できる</a:t>
            </a:r>
            <a:endParaRPr lang="en-US" altLang="ja-JP" dirty="0"/>
          </a:p>
          <a:p>
            <a:r>
              <a:rPr lang="ja-JP" altLang="en-US"/>
              <a:t>アプリの限界</a:t>
            </a:r>
            <a:endParaRPr lang="en-US" altLang="ja-JP" dirty="0"/>
          </a:p>
          <a:p>
            <a:pPr lvl="1"/>
            <a:r>
              <a:rPr lang="ja-JP" altLang="en-US"/>
              <a:t>高齢者などアプリの使用に抵抗を持つ人がいる</a:t>
            </a:r>
            <a:endParaRPr lang="en-US" altLang="ja-JP" dirty="0"/>
          </a:p>
          <a:p>
            <a:pPr lvl="1"/>
            <a:r>
              <a:rPr lang="ja-JP" altLang="en-US"/>
              <a:t>認知されるためには？</a:t>
            </a:r>
            <a:endParaRPr lang="en-US" altLang="ja-JP" dirty="0"/>
          </a:p>
        </p:txBody>
      </p:sp>
      <p:sp>
        <p:nvSpPr>
          <p:cNvPr id="4" name="スライド番号プレースホルダー 3">
            <a:extLst>
              <a:ext uri="{FF2B5EF4-FFF2-40B4-BE49-F238E27FC236}">
                <a16:creationId xmlns:a16="http://schemas.microsoft.com/office/drawing/2014/main" id="{BD4F3678-0F47-4446-86E5-336466A57056}"/>
              </a:ext>
            </a:extLst>
          </p:cNvPr>
          <p:cNvSpPr>
            <a:spLocks noGrp="1"/>
          </p:cNvSpPr>
          <p:nvPr>
            <p:ph type="sldNum" sz="quarter" idx="11"/>
          </p:nvPr>
        </p:nvSpPr>
        <p:spPr/>
        <p:txBody>
          <a:bodyPr/>
          <a:lstStyle/>
          <a:p>
            <a:fld id="{540B1702-1328-441D-B737-C2B94A2E6AF5}" type="slidenum">
              <a:rPr lang="en-US" altLang="ja-JP" smtClean="0"/>
              <a:pPr/>
              <a:t>9</a:t>
            </a:fld>
            <a:endParaRPr lang="en-US" altLang="ja-JP"/>
          </a:p>
        </p:txBody>
      </p:sp>
    </p:spTree>
    <p:extLst>
      <p:ext uri="{BB962C8B-B14F-4D97-AF65-F5344CB8AC3E}">
        <p14:creationId xmlns:p14="http://schemas.microsoft.com/office/powerpoint/2010/main" val="2448791316"/>
      </p:ext>
    </p:extLst>
  </p:cSld>
  <p:clrMapOvr>
    <a:masterClrMapping/>
  </p:clrMapOvr>
</p:sld>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3222</TotalTime>
  <Words>722</Words>
  <Application>Microsoft Macintosh PowerPoint</Application>
  <PresentationFormat>画面に合わせる (4:3)</PresentationFormat>
  <Paragraphs>153</Paragraphs>
  <Slides>14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ＭＳ Ｐゴシック</vt:lpstr>
      <vt:lpstr>Arial</vt:lpstr>
      <vt:lpstr>Times</vt:lpstr>
      <vt:lpstr>Wingdings</vt:lpstr>
      <vt:lpstr>緑</vt:lpstr>
      <vt:lpstr>Development of Shelter Navigation with Considering Three Cs in the corona age</vt:lpstr>
      <vt:lpstr>Disaster Evacuation in Japan</vt:lpstr>
      <vt:lpstr>Actions by Local Govenments</vt:lpstr>
      <vt:lpstr>Research Goal and Approach</vt:lpstr>
      <vt:lpstr>住民が利用する機能（住民ユースケース）</vt:lpstr>
      <vt:lpstr>自治体が利用する機能（自治体ユースケース）</vt:lpstr>
      <vt:lpstr>システムアーキテクチャ</vt:lpstr>
      <vt:lpstr>実装（デモンストレーション）</vt:lpstr>
      <vt:lpstr>評価</vt:lpstr>
      <vt:lpstr>Conclusion</vt:lpstr>
      <vt:lpstr>謝辞</vt:lpstr>
      <vt:lpstr> </vt:lpstr>
      <vt:lpstr>5.アプローチ</vt:lpstr>
      <vt:lpstr>6.提案手法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中田 大翔</cp:lastModifiedBy>
  <cp:revision>23</cp:revision>
  <cp:lastPrinted>2015-02-14T18:29:24Z</cp:lastPrinted>
  <dcterms:created xsi:type="dcterms:W3CDTF">2020-09-23T14:05:07Z</dcterms:created>
  <dcterms:modified xsi:type="dcterms:W3CDTF">2020-09-26T15:38:02Z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